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79" r:id="rId12"/>
    <p:sldId id="269" r:id="rId13"/>
    <p:sldId id="270" r:id="rId14"/>
    <p:sldId id="271" r:id="rId15"/>
    <p:sldId id="280" r:id="rId16"/>
    <p:sldId id="284" r:id="rId17"/>
    <p:sldId id="272" r:id="rId18"/>
    <p:sldId id="273" r:id="rId19"/>
    <p:sldId id="275" r:id="rId20"/>
    <p:sldId id="276" r:id="rId21"/>
    <p:sldId id="277" r:id="rId22"/>
    <p:sldId id="278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775" autoAdjust="0"/>
  </p:normalViewPr>
  <p:slideViewPr>
    <p:cSldViewPr snapToGrid="0">
      <p:cViewPr varScale="1">
        <p:scale>
          <a:sx n="100" d="100"/>
          <a:sy n="100" d="100"/>
        </p:scale>
        <p:origin x="9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298B1-5967-4AC4-BCB4-5A1D0282115E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3F44F-A99F-45D7-8926-21AEC6C9E41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510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20x </a:t>
            </a:r>
            <a:r>
              <a:rPr lang="de-DE" dirty="0" err="1" smtClean="0"/>
              <a:t>magnification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3F44F-A99F-45D7-8926-21AEC6C9E41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502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2706-9BAA-417F-AF62-CF73F286C9BF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F3F5-49A9-4B76-9A55-F3AA45B46DD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151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2706-9BAA-417F-AF62-CF73F286C9BF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F3F5-49A9-4B76-9A55-F3AA45B46DD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548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2706-9BAA-417F-AF62-CF73F286C9BF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F3F5-49A9-4B76-9A55-F3AA45B46DD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155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2706-9BAA-417F-AF62-CF73F286C9BF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F3F5-49A9-4B76-9A55-F3AA45B46DD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28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2706-9BAA-417F-AF62-CF73F286C9BF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F3F5-49A9-4B76-9A55-F3AA45B46DD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618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2706-9BAA-417F-AF62-CF73F286C9BF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F3F5-49A9-4B76-9A55-F3AA45B46DD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044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2706-9BAA-417F-AF62-CF73F286C9BF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F3F5-49A9-4B76-9A55-F3AA45B46DD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975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2706-9BAA-417F-AF62-CF73F286C9BF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F3F5-49A9-4B76-9A55-F3AA45B46DD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404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2706-9BAA-417F-AF62-CF73F286C9BF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F3F5-49A9-4B76-9A55-F3AA45B46DD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868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2706-9BAA-417F-AF62-CF73F286C9BF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F3F5-49A9-4B76-9A55-F3AA45B46DD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524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2706-9BAA-417F-AF62-CF73F286C9BF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AF3F5-49A9-4B76-9A55-F3AA45B46DD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89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F2706-9BAA-417F-AF62-CF73F286C9BF}" type="datetimeFigureOut">
              <a:rPr lang="en-GB" smtClean="0"/>
              <a:t>08/11/2021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AF3F5-49A9-4B76-9A55-F3AA45B46DD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60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pn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12" Type="http://schemas.openxmlformats.org/officeDocument/2006/relationships/image" Target="../media/image4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11" Type="http://schemas.openxmlformats.org/officeDocument/2006/relationships/image" Target="../media/image45.jpeg"/><Relationship Id="rId5" Type="http://schemas.openxmlformats.org/officeDocument/2006/relationships/image" Target="../media/image39.jpeg"/><Relationship Id="rId10" Type="http://schemas.openxmlformats.org/officeDocument/2006/relationships/image" Target="../media/image44.jpeg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1.tiff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7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7" Type="http://schemas.openxmlformats.org/officeDocument/2006/relationships/image" Target="../media/image2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1786922" y="693153"/>
            <a:ext cx="8966055" cy="3028264"/>
            <a:chOff x="110431" y="147053"/>
            <a:chExt cx="8966055" cy="3028264"/>
          </a:xfrm>
        </p:grpSpPr>
        <p:grpSp>
          <p:nvGrpSpPr>
            <p:cNvPr id="5" name="Gruppieren 4"/>
            <p:cNvGrpSpPr/>
            <p:nvPr/>
          </p:nvGrpSpPr>
          <p:grpSpPr>
            <a:xfrm>
              <a:off x="110431" y="255377"/>
              <a:ext cx="8966055" cy="2919940"/>
              <a:chOff x="105646" y="288129"/>
              <a:chExt cx="8966055" cy="2919940"/>
            </a:xfrm>
          </p:grpSpPr>
          <p:grpSp>
            <p:nvGrpSpPr>
              <p:cNvPr id="9" name="Gruppieren 8"/>
              <p:cNvGrpSpPr/>
              <p:nvPr/>
            </p:nvGrpSpPr>
            <p:grpSpPr>
              <a:xfrm>
                <a:off x="8126820" y="469315"/>
                <a:ext cx="944881" cy="2738754"/>
                <a:chOff x="8126820" y="469315"/>
                <a:chExt cx="944881" cy="2738754"/>
              </a:xfrm>
            </p:grpSpPr>
            <p:sp>
              <p:nvSpPr>
                <p:cNvPr id="13" name="Rechteck 12"/>
                <p:cNvSpPr/>
                <p:nvPr/>
              </p:nvSpPr>
              <p:spPr>
                <a:xfrm>
                  <a:off x="8252460" y="584836"/>
                  <a:ext cx="796010" cy="3886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4" name="Gruppieren 13"/>
                <p:cNvGrpSpPr/>
                <p:nvPr/>
              </p:nvGrpSpPr>
              <p:grpSpPr>
                <a:xfrm>
                  <a:off x="8126820" y="469315"/>
                  <a:ext cx="944881" cy="2738754"/>
                  <a:chOff x="8242154" y="2919145"/>
                  <a:chExt cx="944881" cy="2738754"/>
                </a:xfrm>
              </p:grpSpPr>
              <p:pic>
                <p:nvPicPr>
                  <p:cNvPr id="15" name="Inhaltsplatzhalter 5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4562" t="57840"/>
                  <a:stretch/>
                </p:blipFill>
                <p:spPr>
                  <a:xfrm>
                    <a:off x="8249960" y="3749724"/>
                    <a:ext cx="815155" cy="1908175"/>
                  </a:xfrm>
                  <a:prstGeom prst="rect">
                    <a:avLst/>
                  </a:prstGeom>
                </p:spPr>
              </p:pic>
              <p:pic>
                <p:nvPicPr>
                  <p:cNvPr id="16" name="Inhaltsplatzhalter 5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4562" t="12507" b="71079"/>
                  <a:stretch/>
                </p:blipFill>
                <p:spPr>
                  <a:xfrm>
                    <a:off x="8242154" y="3075355"/>
                    <a:ext cx="815155" cy="742949"/>
                  </a:xfrm>
                  <a:prstGeom prst="rect">
                    <a:avLst/>
                  </a:prstGeom>
                </p:spPr>
              </p:pic>
              <p:sp>
                <p:nvSpPr>
                  <p:cNvPr id="17" name="Rechteck 16"/>
                  <p:cNvSpPr/>
                  <p:nvPr/>
                </p:nvSpPr>
                <p:spPr>
                  <a:xfrm>
                    <a:off x="8295495" y="2919145"/>
                    <a:ext cx="796010" cy="3886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" name="Textfeld 17"/>
                  <p:cNvSpPr txBox="1"/>
                  <p:nvPr/>
                </p:nvSpPr>
                <p:spPr>
                  <a:xfrm>
                    <a:off x="8295494" y="3136315"/>
                    <a:ext cx="891541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Irradiation</a:t>
                    </a:r>
                    <a:endParaRPr lang="en-GB" sz="1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pic>
            <p:nvPicPr>
              <p:cNvPr id="10" name="Grafik 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93" r="15022"/>
              <a:stretch/>
            </p:blipFill>
            <p:spPr>
              <a:xfrm>
                <a:off x="105646" y="288129"/>
                <a:ext cx="2602252" cy="2520000"/>
              </a:xfrm>
              <a:prstGeom prst="rect">
                <a:avLst/>
              </a:prstGeom>
            </p:spPr>
          </p:pic>
          <p:pic>
            <p:nvPicPr>
              <p:cNvPr id="11" name="Grafik 10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46" r="15476"/>
              <a:stretch/>
            </p:blipFill>
            <p:spPr>
              <a:xfrm>
                <a:off x="2707898" y="288129"/>
                <a:ext cx="2579028" cy="2520000"/>
              </a:xfrm>
              <a:prstGeom prst="rect">
                <a:avLst/>
              </a:prstGeom>
            </p:spPr>
          </p:pic>
          <p:pic>
            <p:nvPicPr>
              <p:cNvPr id="12" name="Grafik 11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22" r="15178"/>
              <a:stretch/>
            </p:blipFill>
            <p:spPr>
              <a:xfrm>
                <a:off x="5340266" y="288129"/>
                <a:ext cx="2625612" cy="2520000"/>
              </a:xfrm>
              <a:prstGeom prst="rect">
                <a:avLst/>
              </a:prstGeom>
            </p:spPr>
          </p:pic>
        </p:grpSp>
        <p:sp>
          <p:nvSpPr>
            <p:cNvPr id="6" name="Textfeld 5"/>
            <p:cNvSpPr txBox="1"/>
            <p:nvPr/>
          </p:nvSpPr>
          <p:spPr>
            <a:xfrm>
              <a:off x="190500" y="147053"/>
              <a:ext cx="466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A</a:t>
              </a:r>
              <a:endParaRPr lang="en-GB" sz="2000" b="1" dirty="0"/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2792752" y="152765"/>
              <a:ext cx="466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B</a:t>
              </a:r>
              <a:endParaRPr lang="en-GB" sz="2000" b="1" dirty="0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5417351" y="147053"/>
              <a:ext cx="466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C</a:t>
              </a:r>
              <a:endParaRPr lang="en-GB" sz="2000" b="1" dirty="0"/>
            </a:p>
          </p:txBody>
        </p:sp>
      </p:grpSp>
      <p:pic>
        <p:nvPicPr>
          <p:cNvPr id="19" name="Grafik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91" y="3899205"/>
            <a:ext cx="2817965" cy="2254372"/>
          </a:xfrm>
          <a:prstGeom prst="rect">
            <a:avLst/>
          </a:prstGeom>
        </p:spPr>
      </p:pic>
      <p:sp>
        <p:nvSpPr>
          <p:cNvPr id="31" name="Textfeld 30"/>
          <p:cNvSpPr txBox="1"/>
          <p:nvPr/>
        </p:nvSpPr>
        <p:spPr>
          <a:xfrm>
            <a:off x="1866991" y="3535449"/>
            <a:ext cx="466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/>
              <a:t>D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28993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52" y="470885"/>
            <a:ext cx="6400813" cy="4572009"/>
          </a:xfrm>
          <a:prstGeom prst="rect">
            <a:avLst/>
          </a:prstGeom>
        </p:spPr>
      </p:pic>
      <p:grpSp>
        <p:nvGrpSpPr>
          <p:cNvPr id="6" name="Gruppieren 5"/>
          <p:cNvGrpSpPr/>
          <p:nvPr/>
        </p:nvGrpSpPr>
        <p:grpSpPr>
          <a:xfrm>
            <a:off x="1578897" y="1314000"/>
            <a:ext cx="8593803" cy="5339432"/>
            <a:chOff x="1578897" y="1314000"/>
            <a:chExt cx="8593803" cy="533943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1E6FAED-AD66-41FE-BFC9-C09D70F6A56B}"/>
                </a:ext>
              </a:extLst>
            </p:cNvPr>
            <p:cNvCxnSpPr/>
            <p:nvPr/>
          </p:nvCxnSpPr>
          <p:spPr>
            <a:xfrm>
              <a:off x="3805984" y="1654181"/>
              <a:ext cx="915645" cy="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0C37B88E-D95A-4888-9CF9-A3C797B4289D}"/>
                </a:ext>
              </a:extLst>
            </p:cNvPr>
            <p:cNvCxnSpPr/>
            <p:nvPr/>
          </p:nvCxnSpPr>
          <p:spPr>
            <a:xfrm>
              <a:off x="5701536" y="1654181"/>
              <a:ext cx="90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ACAF4925-7A85-4AE5-9B99-A4A6571F93A8}"/>
                </a:ext>
              </a:extLst>
            </p:cNvPr>
            <p:cNvSpPr txBox="1"/>
            <p:nvPr/>
          </p:nvSpPr>
          <p:spPr>
            <a:xfrm>
              <a:off x="4001969" y="1314000"/>
              <a:ext cx="67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24 h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562C8E56-3592-419E-94EB-0903ECDA5390}"/>
                </a:ext>
              </a:extLst>
            </p:cNvPr>
            <p:cNvSpPr txBox="1"/>
            <p:nvPr/>
          </p:nvSpPr>
          <p:spPr>
            <a:xfrm>
              <a:off x="5866520" y="1314000"/>
              <a:ext cx="67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72 h</a:t>
              </a: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9296406" y="6284100"/>
              <a:ext cx="876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n = </a:t>
              </a:r>
              <a:r>
                <a:rPr lang="de-DE" dirty="0" smtClean="0"/>
                <a:t>2-5</a:t>
              </a:r>
              <a:endParaRPr lang="en-GB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B6CAE72-CB68-4691-9DFF-EFB207CEDCBD}"/>
                </a:ext>
              </a:extLst>
            </p:cNvPr>
            <p:cNvSpPr txBox="1"/>
            <p:nvPr/>
          </p:nvSpPr>
          <p:spPr>
            <a:xfrm>
              <a:off x="1578897" y="5073993"/>
              <a:ext cx="844535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        </a:t>
              </a:r>
              <a:r>
                <a:rPr lang="de-DE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Transfection</a:t>
              </a:r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reagent</a:t>
              </a:r>
              <a:endParaRPr lang="de-DE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           1.5 µL                                           +   </a:t>
              </a:r>
              <a:r>
                <a:rPr lang="de-DE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-      </a:t>
              </a:r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   </a:t>
              </a:r>
              <a:r>
                <a:rPr lang="de-DE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                             </a:t>
              </a:r>
              <a:r>
                <a:rPr lang="de-DE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  +     -     </a:t>
              </a:r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    </a:t>
              </a:r>
              <a:r>
                <a:rPr lang="de-DE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-                                                   -                                                                     </a:t>
              </a:r>
              <a:endParaRPr lang="de-DE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           3 µL                                              -    </a:t>
              </a:r>
              <a:r>
                <a:rPr lang="de-DE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+    +     </a:t>
              </a:r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                          </a:t>
              </a:r>
              <a:r>
                <a:rPr lang="de-DE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     </a:t>
              </a:r>
              <a:r>
                <a:rPr lang="de-DE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+     </a:t>
              </a:r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  </a:t>
              </a:r>
              <a:r>
                <a:rPr lang="de-DE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 +                                                  +</a:t>
              </a:r>
              <a:endParaRPr lang="de-DE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        </a:t>
              </a:r>
              <a:r>
                <a:rPr lang="de-DE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Antago-miR</a:t>
              </a:r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concentration</a:t>
              </a:r>
              <a:endParaRPr lang="de-DE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           5 </a:t>
              </a:r>
              <a:r>
                <a:rPr lang="de-DE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nM</a:t>
              </a:r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                                            +   </a:t>
              </a:r>
              <a:r>
                <a:rPr lang="de-DE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   </a:t>
              </a:r>
              <a:r>
                <a:rPr lang="de-DE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 -     </a:t>
              </a:r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                               </a:t>
              </a:r>
              <a:r>
                <a:rPr lang="de-DE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+    +     </a:t>
              </a:r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    </a:t>
              </a:r>
              <a:r>
                <a:rPr lang="de-DE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-    		      -                                       </a:t>
              </a:r>
              <a:endParaRPr lang="de-DE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           10 </a:t>
              </a:r>
              <a:r>
                <a:rPr lang="de-DE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nM</a:t>
              </a:r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                                          -     </a:t>
              </a:r>
              <a:r>
                <a:rPr lang="de-DE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   </a:t>
              </a:r>
              <a:r>
                <a:rPr lang="de-DE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    </a:t>
              </a:r>
              <a:r>
                <a:rPr lang="de-DE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-                               </a:t>
              </a:r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    </a:t>
              </a:r>
              <a:r>
                <a:rPr lang="de-DE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 -     +    -     		      -</a:t>
              </a:r>
              <a:endParaRPr lang="de-DE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           50 </a:t>
              </a:r>
              <a:r>
                <a:rPr lang="de-DE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nM</a:t>
              </a:r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                                          -     </a:t>
              </a:r>
              <a:r>
                <a:rPr lang="de-DE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    </a:t>
              </a:r>
              <a:r>
                <a:rPr lang="de-DE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    </a:t>
              </a:r>
              <a:r>
                <a:rPr lang="de-DE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+                               </a:t>
              </a:r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     </a:t>
              </a:r>
              <a:r>
                <a:rPr lang="de-DE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-     </a:t>
              </a:r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-  </a:t>
              </a:r>
              <a:r>
                <a:rPr lang="de-DE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 +		      </a:t>
              </a:r>
              <a:r>
                <a:rPr lang="de-DE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de-DE" sz="10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62C8E56-3592-419E-94EB-0903ECDA5390}"/>
                </a:ext>
              </a:extLst>
            </p:cNvPr>
            <p:cNvSpPr txBox="1"/>
            <p:nvPr/>
          </p:nvSpPr>
          <p:spPr>
            <a:xfrm>
              <a:off x="7912311" y="1314000"/>
              <a:ext cx="74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smtClean="0"/>
                <a:t>144 h</a:t>
              </a:r>
              <a:endParaRPr lang="de-DE" b="1" dirty="0"/>
            </a:p>
          </p:txBody>
        </p:sp>
      </p:grpSp>
      <p:sp>
        <p:nvSpPr>
          <p:cNvPr id="4" name="Textfeld 3"/>
          <p:cNvSpPr txBox="1"/>
          <p:nvPr/>
        </p:nvSpPr>
        <p:spPr>
          <a:xfrm>
            <a:off x="8653549" y="153066"/>
            <a:ext cx="3282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One</a:t>
            </a:r>
            <a:r>
              <a:rPr lang="de-DE" dirty="0" smtClean="0"/>
              <a:t>-sample </a:t>
            </a:r>
            <a:r>
              <a:rPr lang="de-DE" dirty="0" err="1" smtClean="0"/>
              <a:t>one-sided</a:t>
            </a:r>
            <a:r>
              <a:rPr lang="de-DE" dirty="0" smtClean="0"/>
              <a:t> („</a:t>
            </a:r>
            <a:r>
              <a:rPr lang="de-DE" dirty="0" err="1" smtClean="0"/>
              <a:t>less</a:t>
            </a:r>
            <a:r>
              <a:rPr lang="de-DE" dirty="0" smtClean="0"/>
              <a:t>“) t-test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fdr</a:t>
            </a:r>
            <a:r>
              <a:rPr lang="de-DE" dirty="0" smtClean="0"/>
              <a:t> </a:t>
            </a:r>
            <a:r>
              <a:rPr lang="de-DE" dirty="0" err="1" smtClean="0"/>
              <a:t>adjustment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multiple </a:t>
            </a:r>
            <a:r>
              <a:rPr lang="de-DE" dirty="0" err="1" smtClean="0"/>
              <a:t>testing</a:t>
            </a:r>
            <a:endParaRPr lang="en-GB" dirty="0"/>
          </a:p>
        </p:txBody>
      </p:sp>
      <p:sp>
        <p:nvSpPr>
          <p:cNvPr id="12" name="Textfeld 11"/>
          <p:cNvSpPr txBox="1"/>
          <p:nvPr/>
        </p:nvSpPr>
        <p:spPr>
          <a:xfrm>
            <a:off x="8205077" y="3854868"/>
            <a:ext cx="381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*</a:t>
            </a:r>
            <a:endParaRPr lang="en-GB" sz="1600" b="1" dirty="0"/>
          </a:p>
        </p:txBody>
      </p:sp>
      <p:sp>
        <p:nvSpPr>
          <p:cNvPr id="13" name="Textfeld 12"/>
          <p:cNvSpPr txBox="1"/>
          <p:nvPr/>
        </p:nvSpPr>
        <p:spPr>
          <a:xfrm>
            <a:off x="3848583" y="3335458"/>
            <a:ext cx="381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*</a:t>
            </a:r>
            <a:endParaRPr lang="en-GB" sz="16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249947" y="3431155"/>
            <a:ext cx="455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**</a:t>
            </a:r>
            <a:endParaRPr lang="en-GB" sz="1600" b="1" dirty="0"/>
          </a:p>
        </p:txBody>
      </p:sp>
      <p:sp>
        <p:nvSpPr>
          <p:cNvPr id="22" name="Textfeld 21"/>
          <p:cNvSpPr txBox="1"/>
          <p:nvPr/>
        </p:nvSpPr>
        <p:spPr>
          <a:xfrm>
            <a:off x="4532026" y="4179271"/>
            <a:ext cx="257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*</a:t>
            </a:r>
            <a:endParaRPr lang="en-GB" sz="1600" b="1" dirty="0"/>
          </a:p>
        </p:txBody>
      </p:sp>
      <p:sp>
        <p:nvSpPr>
          <p:cNvPr id="23" name="Textfeld 22"/>
          <p:cNvSpPr txBox="1"/>
          <p:nvPr/>
        </p:nvSpPr>
        <p:spPr>
          <a:xfrm>
            <a:off x="5934431" y="2905726"/>
            <a:ext cx="257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*</a:t>
            </a:r>
            <a:endParaRPr lang="en-GB" sz="1600" b="1" dirty="0"/>
          </a:p>
        </p:txBody>
      </p:sp>
      <p:sp>
        <p:nvSpPr>
          <p:cNvPr id="24" name="Textfeld 23"/>
          <p:cNvSpPr txBox="1"/>
          <p:nvPr/>
        </p:nvSpPr>
        <p:spPr>
          <a:xfrm>
            <a:off x="6151536" y="3585043"/>
            <a:ext cx="257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*</a:t>
            </a:r>
            <a:endParaRPr lang="en-GB" sz="1600" b="1" dirty="0"/>
          </a:p>
        </p:txBody>
      </p:sp>
      <p:sp>
        <p:nvSpPr>
          <p:cNvPr id="25" name="Textfeld 24"/>
          <p:cNvSpPr txBox="1"/>
          <p:nvPr/>
        </p:nvSpPr>
        <p:spPr>
          <a:xfrm>
            <a:off x="6363652" y="4612430"/>
            <a:ext cx="257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*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65562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miR-205 Targets</a:t>
            </a:r>
            <a:endParaRPr lang="en-GB" dirty="0"/>
          </a:p>
        </p:txBody>
      </p:sp>
      <p:sp>
        <p:nvSpPr>
          <p:cNvPr id="11" name="Textfeld 10"/>
          <p:cNvSpPr txBox="1"/>
          <p:nvPr/>
        </p:nvSpPr>
        <p:spPr>
          <a:xfrm>
            <a:off x="9191631" y="0"/>
            <a:ext cx="32194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-After </a:t>
            </a:r>
            <a:r>
              <a:rPr lang="de-DE" dirty="0" err="1" smtClean="0"/>
              <a:t>fdr-adjustment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significant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present</a:t>
            </a:r>
            <a:endParaRPr lang="de-DE" dirty="0" smtClean="0"/>
          </a:p>
          <a:p>
            <a:r>
              <a:rPr lang="de-DE" dirty="0" smtClean="0"/>
              <a:t>- But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trend</a:t>
            </a:r>
            <a:r>
              <a:rPr lang="de-DE" dirty="0" smtClean="0"/>
              <a:t> </a:t>
            </a:r>
            <a:r>
              <a:rPr lang="de-DE" dirty="0" err="1" smtClean="0"/>
              <a:t>towards</a:t>
            </a:r>
            <a:r>
              <a:rPr lang="de-DE" dirty="0" smtClean="0"/>
              <a:t> </a:t>
            </a:r>
            <a:r>
              <a:rPr lang="de-DE" dirty="0" err="1" smtClean="0"/>
              <a:t>upregulation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target</a:t>
            </a:r>
            <a:r>
              <a:rPr lang="de-DE" dirty="0" smtClean="0"/>
              <a:t> genes after 24h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This </a:t>
            </a:r>
            <a:r>
              <a:rPr lang="de-DE" dirty="0" err="1" smtClean="0"/>
              <a:t>trend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gone</a:t>
            </a:r>
            <a:r>
              <a:rPr lang="de-DE" dirty="0" smtClean="0"/>
              <a:t> after 72h </a:t>
            </a:r>
            <a:r>
              <a:rPr lang="de-DE" dirty="0" err="1" smtClean="0"/>
              <a:t>and</a:t>
            </a:r>
            <a:r>
              <a:rPr lang="de-DE" dirty="0" smtClean="0"/>
              <a:t> at 144h </a:t>
            </a:r>
            <a:r>
              <a:rPr lang="de-DE" dirty="0" err="1" smtClean="0"/>
              <a:t>protein</a:t>
            </a:r>
            <a:r>
              <a:rPr lang="de-DE" dirty="0" smtClean="0"/>
              <a:t> </a:t>
            </a:r>
            <a:r>
              <a:rPr lang="de-DE" dirty="0" err="1" smtClean="0"/>
              <a:t>levels</a:t>
            </a:r>
            <a:r>
              <a:rPr lang="de-DE" dirty="0" smtClean="0"/>
              <a:t> in </a:t>
            </a:r>
            <a:r>
              <a:rPr lang="de-DE" dirty="0" err="1" smtClean="0"/>
              <a:t>controls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knockout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14" y="1502268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4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960" y="1836170"/>
            <a:ext cx="5326594" cy="41024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Growth </a:t>
            </a:r>
            <a:r>
              <a:rPr lang="de-DE" dirty="0" err="1" smtClean="0"/>
              <a:t>curve</a:t>
            </a:r>
            <a:endParaRPr lang="en-GB" dirty="0"/>
          </a:p>
        </p:txBody>
      </p:sp>
      <p:sp>
        <p:nvSpPr>
          <p:cNvPr id="5" name="Textfeld 4"/>
          <p:cNvSpPr txBox="1"/>
          <p:nvPr/>
        </p:nvSpPr>
        <p:spPr>
          <a:xfrm>
            <a:off x="3628008" y="1836169"/>
            <a:ext cx="111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Template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091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0916" y="-114249"/>
            <a:ext cx="8229600" cy="1143000"/>
          </a:xfrm>
        </p:spPr>
        <p:txBody>
          <a:bodyPr/>
          <a:lstStyle/>
          <a:p>
            <a:r>
              <a:rPr lang="de-DE" dirty="0" err="1" smtClean="0"/>
              <a:t>Cell</a:t>
            </a:r>
            <a:r>
              <a:rPr lang="de-DE" dirty="0" smtClean="0"/>
              <a:t> </a:t>
            </a:r>
            <a:r>
              <a:rPr lang="de-DE" dirty="0" err="1" smtClean="0"/>
              <a:t>cycle</a:t>
            </a:r>
            <a:endParaRPr lang="en-GB" dirty="0"/>
          </a:p>
        </p:txBody>
      </p:sp>
      <p:grpSp>
        <p:nvGrpSpPr>
          <p:cNvPr id="28" name="Gruppieren 27"/>
          <p:cNvGrpSpPr/>
          <p:nvPr/>
        </p:nvGrpSpPr>
        <p:grpSpPr>
          <a:xfrm>
            <a:off x="1695451" y="709454"/>
            <a:ext cx="9324709" cy="6148547"/>
            <a:chOff x="0" y="698097"/>
            <a:chExt cx="9324709" cy="6148547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736" y="4103438"/>
              <a:ext cx="5486411" cy="2743206"/>
            </a:xfrm>
            <a:prstGeom prst="rect">
              <a:avLst/>
            </a:prstGeom>
          </p:spPr>
        </p:pic>
        <p:grpSp>
          <p:nvGrpSpPr>
            <p:cNvPr id="50" name="Gruppieren 49"/>
            <p:cNvGrpSpPr/>
            <p:nvPr/>
          </p:nvGrpSpPr>
          <p:grpSpPr>
            <a:xfrm>
              <a:off x="0" y="698097"/>
              <a:ext cx="9324709" cy="6021342"/>
              <a:chOff x="52935" y="825364"/>
              <a:chExt cx="9324709" cy="6021342"/>
            </a:xfrm>
          </p:grpSpPr>
          <p:pic>
            <p:nvPicPr>
              <p:cNvPr id="4" name="Grafik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164" y="902733"/>
                <a:ext cx="1609412" cy="1440000"/>
              </a:xfrm>
              <a:prstGeom prst="rect">
                <a:avLst/>
              </a:prstGeom>
            </p:spPr>
          </p:pic>
          <p:pic>
            <p:nvPicPr>
              <p:cNvPr id="5" name="Grafik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6045" y="902733"/>
                <a:ext cx="1609412" cy="1440000"/>
              </a:xfrm>
              <a:prstGeom prst="rect">
                <a:avLst/>
              </a:prstGeom>
            </p:spPr>
          </p:pic>
          <p:pic>
            <p:nvPicPr>
              <p:cNvPr id="6" name="Grafik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3926" y="902733"/>
                <a:ext cx="1609412" cy="1440000"/>
              </a:xfrm>
              <a:prstGeom prst="rect">
                <a:avLst/>
              </a:prstGeom>
            </p:spPr>
          </p:pic>
          <p:pic>
            <p:nvPicPr>
              <p:cNvPr id="7" name="Grafik 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1807" y="902733"/>
                <a:ext cx="1609412" cy="1440000"/>
              </a:xfrm>
              <a:prstGeom prst="rect">
                <a:avLst/>
              </a:prstGeom>
            </p:spPr>
          </p:pic>
          <p:pic>
            <p:nvPicPr>
              <p:cNvPr id="8" name="Grafik 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9688" y="902733"/>
                <a:ext cx="1609412" cy="1440000"/>
              </a:xfrm>
              <a:prstGeom prst="rect">
                <a:avLst/>
              </a:prstGeom>
            </p:spPr>
          </p:pic>
          <p:pic>
            <p:nvPicPr>
              <p:cNvPr id="10" name="Grafik 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500" y="2520286"/>
                <a:ext cx="1609412" cy="1440000"/>
              </a:xfrm>
              <a:prstGeom prst="rect">
                <a:avLst/>
              </a:prstGeom>
            </p:spPr>
          </p:pic>
          <p:pic>
            <p:nvPicPr>
              <p:cNvPr id="11" name="Grafik 1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3488" y="2520286"/>
                <a:ext cx="1609412" cy="1440000"/>
              </a:xfrm>
              <a:prstGeom prst="rect">
                <a:avLst/>
              </a:prstGeom>
            </p:spPr>
          </p:pic>
          <p:pic>
            <p:nvPicPr>
              <p:cNvPr id="12" name="Grafik 1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900" y="2520286"/>
                <a:ext cx="1609412" cy="1440000"/>
              </a:xfrm>
              <a:prstGeom prst="rect">
                <a:avLst/>
              </a:prstGeom>
            </p:spPr>
          </p:pic>
          <p:pic>
            <p:nvPicPr>
              <p:cNvPr id="13" name="Grafik 12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1807" y="2520286"/>
                <a:ext cx="1609412" cy="1440000"/>
              </a:xfrm>
              <a:prstGeom prst="rect">
                <a:avLst/>
              </a:prstGeom>
            </p:spPr>
          </p:pic>
          <p:pic>
            <p:nvPicPr>
              <p:cNvPr id="14" name="Grafik 13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9688" y="2520286"/>
                <a:ext cx="1609412" cy="1440000"/>
              </a:xfrm>
              <a:prstGeom prst="rect">
                <a:avLst/>
              </a:prstGeom>
            </p:spPr>
          </p:pic>
          <p:sp>
            <p:nvSpPr>
              <p:cNvPr id="15" name="Textfeld 14"/>
              <p:cNvSpPr txBox="1"/>
              <p:nvPr/>
            </p:nvSpPr>
            <p:spPr>
              <a:xfrm>
                <a:off x="1940381" y="902733"/>
                <a:ext cx="6740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/>
                  <a:t>24 h</a:t>
                </a:r>
                <a:endParaRPr lang="en-GB" sz="1200" b="1" dirty="0"/>
              </a:p>
            </p:txBody>
          </p:sp>
          <p:sp>
            <p:nvSpPr>
              <p:cNvPr id="16" name="Textfeld 15"/>
              <p:cNvSpPr txBox="1"/>
              <p:nvPr/>
            </p:nvSpPr>
            <p:spPr>
              <a:xfrm>
                <a:off x="3549793" y="902732"/>
                <a:ext cx="6740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/>
                  <a:t>48 h</a:t>
                </a:r>
                <a:endParaRPr lang="en-GB" sz="1200" b="1" dirty="0"/>
              </a:p>
            </p:txBody>
          </p:sp>
          <p:sp>
            <p:nvSpPr>
              <p:cNvPr id="17" name="Textfeld 16"/>
              <p:cNvSpPr txBox="1"/>
              <p:nvPr/>
            </p:nvSpPr>
            <p:spPr>
              <a:xfrm>
                <a:off x="5307568" y="902732"/>
                <a:ext cx="6740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/>
                  <a:t>72 h</a:t>
                </a:r>
                <a:endParaRPr lang="en-GB" sz="1200" b="1" dirty="0"/>
              </a:p>
            </p:txBody>
          </p:sp>
          <p:sp>
            <p:nvSpPr>
              <p:cNvPr id="18" name="Textfeld 17"/>
              <p:cNvSpPr txBox="1"/>
              <p:nvPr/>
            </p:nvSpPr>
            <p:spPr>
              <a:xfrm>
                <a:off x="7065343" y="902731"/>
                <a:ext cx="6740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/>
                  <a:t>96 h</a:t>
                </a:r>
                <a:endParaRPr lang="en-GB" sz="1200" b="1" dirty="0"/>
              </a:p>
            </p:txBody>
          </p:sp>
          <p:sp>
            <p:nvSpPr>
              <p:cNvPr id="19" name="Textfeld 18"/>
              <p:cNvSpPr txBox="1"/>
              <p:nvPr/>
            </p:nvSpPr>
            <p:spPr>
              <a:xfrm>
                <a:off x="8674755" y="902731"/>
                <a:ext cx="6740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/>
                  <a:t>168 h</a:t>
                </a:r>
                <a:endParaRPr lang="en-GB" sz="1200" b="1" dirty="0"/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1969243" y="2520286"/>
                <a:ext cx="6740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/>
                  <a:t>24 h</a:t>
                </a:r>
                <a:endParaRPr lang="en-GB" sz="1200" b="1" dirty="0"/>
              </a:p>
            </p:txBody>
          </p:sp>
          <p:sp>
            <p:nvSpPr>
              <p:cNvPr id="21" name="Textfeld 20"/>
              <p:cNvSpPr txBox="1"/>
              <p:nvPr/>
            </p:nvSpPr>
            <p:spPr>
              <a:xfrm>
                <a:off x="3578655" y="2520285"/>
                <a:ext cx="6740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/>
                  <a:t>48 h</a:t>
                </a:r>
                <a:endParaRPr lang="en-GB" sz="1200" b="1" dirty="0"/>
              </a:p>
            </p:txBody>
          </p:sp>
          <p:sp>
            <p:nvSpPr>
              <p:cNvPr id="22" name="Textfeld 21"/>
              <p:cNvSpPr txBox="1"/>
              <p:nvPr/>
            </p:nvSpPr>
            <p:spPr>
              <a:xfrm>
                <a:off x="5336430" y="2520285"/>
                <a:ext cx="6740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/>
                  <a:t>72 h</a:t>
                </a:r>
                <a:endParaRPr lang="en-GB" sz="1200" b="1" dirty="0"/>
              </a:p>
            </p:txBody>
          </p:sp>
          <p:sp>
            <p:nvSpPr>
              <p:cNvPr id="23" name="Textfeld 22"/>
              <p:cNvSpPr txBox="1"/>
              <p:nvPr/>
            </p:nvSpPr>
            <p:spPr>
              <a:xfrm>
                <a:off x="7094205" y="2520284"/>
                <a:ext cx="6740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/>
                  <a:t>96 h</a:t>
                </a:r>
                <a:endParaRPr lang="en-GB" sz="1200" b="1" dirty="0"/>
              </a:p>
            </p:txBody>
          </p:sp>
          <p:sp>
            <p:nvSpPr>
              <p:cNvPr id="24" name="Textfeld 23"/>
              <p:cNvSpPr txBox="1"/>
              <p:nvPr/>
            </p:nvSpPr>
            <p:spPr>
              <a:xfrm>
                <a:off x="8703617" y="2520284"/>
                <a:ext cx="6740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/>
                  <a:t>168 h</a:t>
                </a:r>
                <a:endParaRPr lang="en-GB" sz="1200" b="1" dirty="0"/>
              </a:p>
            </p:txBody>
          </p:sp>
          <p:sp>
            <p:nvSpPr>
              <p:cNvPr id="25" name="Textfeld 24"/>
              <p:cNvSpPr txBox="1"/>
              <p:nvPr/>
            </p:nvSpPr>
            <p:spPr>
              <a:xfrm>
                <a:off x="52935" y="825364"/>
                <a:ext cx="674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A</a:t>
                </a:r>
                <a:endParaRPr lang="en-GB" b="1" dirty="0"/>
              </a:p>
            </p:txBody>
          </p:sp>
          <p:sp>
            <p:nvSpPr>
              <p:cNvPr id="26" name="Textfeld 25"/>
              <p:cNvSpPr txBox="1"/>
              <p:nvPr/>
            </p:nvSpPr>
            <p:spPr>
              <a:xfrm>
                <a:off x="87169" y="2420102"/>
                <a:ext cx="674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B</a:t>
                </a:r>
                <a:endParaRPr lang="en-GB" b="1" dirty="0"/>
              </a:p>
            </p:txBody>
          </p:sp>
          <p:sp>
            <p:nvSpPr>
              <p:cNvPr id="27" name="Textfeld 26"/>
              <p:cNvSpPr txBox="1"/>
              <p:nvPr/>
            </p:nvSpPr>
            <p:spPr>
              <a:xfrm>
                <a:off x="78891" y="4011076"/>
                <a:ext cx="674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/>
                  <a:t>C</a:t>
                </a:r>
                <a:endParaRPr lang="en-GB" b="1" dirty="0"/>
              </a:p>
            </p:txBody>
          </p:sp>
          <p:grpSp>
            <p:nvGrpSpPr>
              <p:cNvPr id="49" name="Gruppieren 48"/>
              <p:cNvGrpSpPr/>
              <p:nvPr/>
            </p:nvGrpSpPr>
            <p:grpSpPr>
              <a:xfrm>
                <a:off x="3342264" y="6678030"/>
                <a:ext cx="1203374" cy="168676"/>
                <a:chOff x="2796009" y="6560598"/>
                <a:chExt cx="1203374" cy="168676"/>
              </a:xfrm>
            </p:grpSpPr>
            <p:pic>
              <p:nvPicPr>
                <p:cNvPr id="32" name="Grafik 31"/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930" t="89216" r="31436" b="5282"/>
                <a:stretch/>
              </p:blipFill>
              <p:spPr>
                <a:xfrm>
                  <a:off x="2796009" y="6565653"/>
                  <a:ext cx="363985" cy="150921"/>
                </a:xfrm>
                <a:prstGeom prst="rect">
                  <a:avLst/>
                </a:prstGeom>
              </p:spPr>
            </p:pic>
            <p:pic>
              <p:nvPicPr>
                <p:cNvPr id="33" name="Grafik 32"/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182" t="88893" r="45536" b="4958"/>
                <a:stretch/>
              </p:blipFill>
              <p:spPr>
                <a:xfrm>
                  <a:off x="3599888" y="6560598"/>
                  <a:ext cx="399495" cy="168676"/>
                </a:xfrm>
                <a:prstGeom prst="rect">
                  <a:avLst/>
                </a:prstGeom>
              </p:spPr>
            </p:pic>
          </p:grpSp>
          <p:cxnSp>
            <p:nvCxnSpPr>
              <p:cNvPr id="9" name="Gerade Verbindung mit Pfeil 8"/>
              <p:cNvCxnSpPr/>
              <p:nvPr/>
            </p:nvCxnSpPr>
            <p:spPr>
              <a:xfrm flipV="1">
                <a:off x="737256" y="1426109"/>
                <a:ext cx="5197" cy="252592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mit Pfeil 35"/>
              <p:cNvCxnSpPr/>
              <p:nvPr/>
            </p:nvCxnSpPr>
            <p:spPr>
              <a:xfrm flipV="1">
                <a:off x="742505" y="3955228"/>
                <a:ext cx="5614576" cy="186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feld 46"/>
              <p:cNvSpPr txBox="1"/>
              <p:nvPr/>
            </p:nvSpPr>
            <p:spPr>
              <a:xfrm rot="16200000">
                <a:off x="32241" y="2464386"/>
                <a:ext cx="11125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 err="1"/>
                  <a:t>Cell</a:t>
                </a:r>
                <a:r>
                  <a:rPr lang="de-DE" sz="1200" b="1" dirty="0"/>
                  <a:t> </a:t>
                </a:r>
                <a:r>
                  <a:rPr lang="de-DE" sz="1200" b="1" dirty="0" err="1"/>
                  <a:t>number</a:t>
                </a:r>
                <a:endParaRPr lang="en-GB" sz="1200" b="1" dirty="0"/>
              </a:p>
            </p:txBody>
          </p:sp>
          <p:sp>
            <p:nvSpPr>
              <p:cNvPr id="48" name="Textfeld 47"/>
              <p:cNvSpPr txBox="1"/>
              <p:nvPr/>
            </p:nvSpPr>
            <p:spPr>
              <a:xfrm>
                <a:off x="3123350" y="3952032"/>
                <a:ext cx="11125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/>
                  <a:t>DNA </a:t>
                </a:r>
                <a:r>
                  <a:rPr lang="de-DE" sz="1200" b="1" dirty="0" err="1"/>
                  <a:t>content</a:t>
                </a:r>
                <a:endParaRPr lang="en-GB" sz="1200" b="1" dirty="0"/>
              </a:p>
            </p:txBody>
          </p:sp>
        </p:grpSp>
      </p:grpSp>
      <p:sp>
        <p:nvSpPr>
          <p:cNvPr id="51" name="Textfeld 50"/>
          <p:cNvSpPr txBox="1"/>
          <p:nvPr/>
        </p:nvSpPr>
        <p:spPr>
          <a:xfrm>
            <a:off x="8438170" y="4193736"/>
            <a:ext cx="19451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A: Control</a:t>
            </a:r>
          </a:p>
          <a:p>
            <a:r>
              <a:rPr lang="de-DE" dirty="0"/>
              <a:t>B: Antagomir-205</a:t>
            </a:r>
          </a:p>
          <a:p>
            <a:r>
              <a:rPr lang="de-DE" dirty="0"/>
              <a:t>n = 2 (nochmal wiederholen) </a:t>
            </a:r>
          </a:p>
          <a:p>
            <a:r>
              <a:rPr lang="de-DE" dirty="0" err="1"/>
              <a:t>Transfektion</a:t>
            </a:r>
            <a:r>
              <a:rPr lang="de-DE" dirty="0"/>
              <a:t> 24h nach Einsaat (abgelöste Zellen nach t24 noch nicht </a:t>
            </a:r>
            <a:r>
              <a:rPr lang="de-DE" dirty="0" err="1"/>
              <a:t>transfiziert</a:t>
            </a:r>
            <a:r>
              <a:rPr lang="de-DE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365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Scratch</a:t>
            </a:r>
            <a:r>
              <a:rPr lang="de-DE" dirty="0" smtClean="0"/>
              <a:t> Assay (48h </a:t>
            </a:r>
            <a:r>
              <a:rPr lang="de-DE" dirty="0" err="1" smtClean="0"/>
              <a:t>post</a:t>
            </a:r>
            <a:r>
              <a:rPr lang="de-DE" dirty="0" smtClean="0"/>
              <a:t> </a:t>
            </a:r>
            <a:r>
              <a:rPr lang="de-DE" dirty="0" err="1" smtClean="0"/>
              <a:t>transfection</a:t>
            </a:r>
            <a:r>
              <a:rPr lang="de-DE" dirty="0" smtClean="0"/>
              <a:t>/ </a:t>
            </a:r>
            <a:r>
              <a:rPr lang="de-DE" dirty="0" err="1" smtClean="0"/>
              <a:t>treatment</a:t>
            </a:r>
            <a:r>
              <a:rPr lang="de-DE" dirty="0" smtClean="0"/>
              <a:t>)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90" y="2246602"/>
            <a:ext cx="3657607" cy="274320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43" y="2246602"/>
            <a:ext cx="3657607" cy="274320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724150" y="4989808"/>
            <a:ext cx="135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miR-205</a:t>
            </a:r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7219950" y="4989808"/>
            <a:ext cx="135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TGF-beta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65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Apoptosis</a:t>
            </a:r>
            <a:r>
              <a:rPr lang="de-DE" dirty="0" smtClean="0"/>
              <a:t> (</a:t>
            </a:r>
            <a:r>
              <a:rPr lang="de-DE" dirty="0" err="1" smtClean="0"/>
              <a:t>gates</a:t>
            </a:r>
            <a:r>
              <a:rPr lang="de-DE" dirty="0" smtClean="0"/>
              <a:t> dazu!)</a:t>
            </a:r>
            <a:endParaRPr lang="en-GB" dirty="0"/>
          </a:p>
        </p:txBody>
      </p:sp>
      <p:pic>
        <p:nvPicPr>
          <p:cNvPr id="53" name="Grafik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43" y="1522667"/>
            <a:ext cx="6400813" cy="4572009"/>
          </a:xfrm>
          <a:prstGeom prst="rect">
            <a:avLst/>
          </a:prstGeom>
        </p:spPr>
      </p:pic>
      <p:sp>
        <p:nvSpPr>
          <p:cNvPr id="54" name="Textfeld 53"/>
          <p:cNvSpPr txBox="1"/>
          <p:nvPr/>
        </p:nvSpPr>
        <p:spPr>
          <a:xfrm>
            <a:off x="0" y="4549676"/>
            <a:ext cx="54984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differences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transfected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untransfected</a:t>
            </a:r>
            <a:r>
              <a:rPr lang="de-DE" dirty="0" smtClean="0"/>
              <a:t> </a:t>
            </a:r>
            <a:r>
              <a:rPr lang="de-DE" dirty="0" err="1" smtClean="0"/>
              <a:t>cells</a:t>
            </a:r>
            <a:r>
              <a:rPr lang="de-DE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cells</a:t>
            </a:r>
            <a:r>
              <a:rPr lang="de-DE" dirty="0" smtClean="0"/>
              <a:t> </a:t>
            </a:r>
            <a:r>
              <a:rPr lang="de-DE" dirty="0" err="1" smtClean="0"/>
              <a:t>treated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staurosporin</a:t>
            </a:r>
            <a:r>
              <a:rPr lang="de-DE" dirty="0" smtClean="0"/>
              <a:t> 24h </a:t>
            </a:r>
            <a:r>
              <a:rPr lang="de-DE" dirty="0" err="1" smtClean="0"/>
              <a:t>post</a:t>
            </a:r>
            <a:r>
              <a:rPr lang="de-DE" dirty="0" smtClean="0"/>
              <a:t> </a:t>
            </a:r>
            <a:r>
              <a:rPr lang="de-DE" dirty="0" err="1" smtClean="0"/>
              <a:t>transfection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After 3h </a:t>
            </a:r>
            <a:r>
              <a:rPr lang="de-DE" dirty="0" err="1" smtClean="0"/>
              <a:t>stauro</a:t>
            </a:r>
            <a:r>
              <a:rPr lang="de-DE" dirty="0" smtClean="0"/>
              <a:t> </a:t>
            </a:r>
            <a:r>
              <a:rPr lang="de-DE" dirty="0" err="1" smtClean="0"/>
              <a:t>treatment</a:t>
            </a:r>
            <a:r>
              <a:rPr lang="de-DE" dirty="0" smtClean="0"/>
              <a:t> </a:t>
            </a:r>
            <a:r>
              <a:rPr lang="de-DE" dirty="0" err="1" smtClean="0"/>
              <a:t>cells</a:t>
            </a:r>
            <a:r>
              <a:rPr lang="de-DE" dirty="0" smtClean="0"/>
              <a:t> </a:t>
            </a:r>
            <a:r>
              <a:rPr lang="de-DE" dirty="0" err="1" smtClean="0"/>
              <a:t>were</a:t>
            </a:r>
            <a:r>
              <a:rPr lang="de-DE" dirty="0" smtClean="0"/>
              <a:t> </a:t>
            </a:r>
            <a:r>
              <a:rPr lang="de-DE" dirty="0" err="1" smtClean="0"/>
              <a:t>harvested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differences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cells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Staurosporin</a:t>
            </a:r>
            <a:r>
              <a:rPr lang="de-DE" dirty="0" smtClean="0"/>
              <a:t> </a:t>
            </a:r>
            <a:r>
              <a:rPr lang="de-DE" dirty="0" err="1" smtClean="0"/>
              <a:t>treatment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cells</a:t>
            </a:r>
            <a:r>
              <a:rPr lang="de-DE" dirty="0" smtClean="0"/>
              <a:t> </a:t>
            </a:r>
            <a:r>
              <a:rPr lang="de-DE" dirty="0" err="1" smtClean="0"/>
              <a:t>treated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increasing</a:t>
            </a:r>
            <a:r>
              <a:rPr lang="de-DE" dirty="0" smtClean="0"/>
              <a:t> </a:t>
            </a:r>
            <a:r>
              <a:rPr lang="de-DE" dirty="0" err="1" smtClean="0"/>
              <a:t>conc</a:t>
            </a:r>
            <a:r>
              <a:rPr lang="de-DE" dirty="0" smtClean="0"/>
              <a:t>.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Stauro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early</a:t>
            </a:r>
            <a:r>
              <a:rPr lang="de-DE" dirty="0" smtClean="0"/>
              <a:t> </a:t>
            </a:r>
            <a:r>
              <a:rPr lang="de-DE" dirty="0" err="1" smtClean="0"/>
              <a:t>apoptosis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Brauch ich überhaupt </a:t>
            </a:r>
            <a:r>
              <a:rPr lang="de-DE" dirty="0" err="1" smtClean="0"/>
              <a:t>Stat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835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14900" y="75809"/>
            <a:ext cx="10515600" cy="1325563"/>
          </a:xfrm>
        </p:spPr>
        <p:txBody>
          <a:bodyPr/>
          <a:lstStyle/>
          <a:p>
            <a:r>
              <a:rPr lang="de-DE" dirty="0" smtClean="0"/>
              <a:t>Konzentrationsbestimmung TGF-b I</a:t>
            </a:r>
            <a:endParaRPr lang="en-GB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663996" y="1232427"/>
            <a:ext cx="10787807" cy="5456579"/>
            <a:chOff x="695111" y="660696"/>
            <a:chExt cx="10787807" cy="5456579"/>
          </a:xfrm>
        </p:grpSpPr>
        <p:grpSp>
          <p:nvGrpSpPr>
            <p:cNvPr id="5" name="Gruppieren 4"/>
            <p:cNvGrpSpPr/>
            <p:nvPr/>
          </p:nvGrpSpPr>
          <p:grpSpPr>
            <a:xfrm>
              <a:off x="1016487" y="1030028"/>
              <a:ext cx="10240907" cy="5087247"/>
              <a:chOff x="1016487" y="1030028"/>
              <a:chExt cx="10240907" cy="5087247"/>
            </a:xfrm>
          </p:grpSpPr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488" y="1030028"/>
                <a:ext cx="3372923" cy="2520000"/>
              </a:xfrm>
              <a:prstGeom prst="rect">
                <a:avLst/>
              </a:prstGeom>
            </p:spPr>
          </p:pic>
          <p:pic>
            <p:nvPicPr>
              <p:cNvPr id="20" name="Grafik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0481" y="1030028"/>
                <a:ext cx="3372923" cy="2520000"/>
              </a:xfrm>
              <a:prstGeom prst="rect">
                <a:avLst/>
              </a:prstGeom>
            </p:spPr>
          </p:pic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4470" y="1030028"/>
                <a:ext cx="3372923" cy="2520000"/>
              </a:xfrm>
              <a:prstGeom prst="rect">
                <a:avLst/>
              </a:prstGeom>
            </p:spPr>
          </p:pic>
          <p:pic>
            <p:nvPicPr>
              <p:cNvPr id="22" name="Grafik 2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487" y="3597275"/>
                <a:ext cx="3372923" cy="2520000"/>
              </a:xfrm>
              <a:prstGeom prst="rect">
                <a:avLst/>
              </a:prstGeom>
            </p:spPr>
          </p:pic>
          <p:pic>
            <p:nvPicPr>
              <p:cNvPr id="23" name="Grafik 2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0480" y="3597275"/>
                <a:ext cx="3372923" cy="2520000"/>
              </a:xfrm>
              <a:prstGeom prst="rect">
                <a:avLst/>
              </a:prstGeom>
            </p:spPr>
          </p:pic>
          <p:pic>
            <p:nvPicPr>
              <p:cNvPr id="24" name="Grafik 2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4471" y="3597275"/>
                <a:ext cx="3372923" cy="2520000"/>
              </a:xfrm>
              <a:prstGeom prst="rect">
                <a:avLst/>
              </a:prstGeom>
            </p:spPr>
          </p:pic>
        </p:grpSp>
        <p:sp>
          <p:nvSpPr>
            <p:cNvPr id="6" name="Textfeld 5"/>
            <p:cNvSpPr txBox="1"/>
            <p:nvPr/>
          </p:nvSpPr>
          <p:spPr>
            <a:xfrm>
              <a:off x="743066" y="982781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smtClean="0"/>
                <a:t>A</a:t>
              </a:r>
              <a:endParaRPr lang="en-GB" b="1" dirty="0"/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743066" y="3550028"/>
              <a:ext cx="485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smtClean="0"/>
                <a:t>B</a:t>
              </a:r>
              <a:endParaRPr lang="en-GB" b="1" dirty="0"/>
            </a:p>
          </p:txBody>
        </p:sp>
        <p:sp>
          <p:nvSpPr>
            <p:cNvPr id="8" name="Textfeld 7"/>
            <p:cNvSpPr txBox="1"/>
            <p:nvPr/>
          </p:nvSpPr>
          <p:spPr>
            <a:xfrm rot="16200000">
              <a:off x="548535" y="2105362"/>
              <a:ext cx="6624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smtClean="0"/>
                <a:t>24 h</a:t>
              </a:r>
              <a:endParaRPr lang="en-GB" b="1" dirty="0"/>
            </a:p>
          </p:txBody>
        </p:sp>
        <p:sp>
          <p:nvSpPr>
            <p:cNvPr id="9" name="Textfeld 8"/>
            <p:cNvSpPr txBox="1"/>
            <p:nvPr/>
          </p:nvSpPr>
          <p:spPr>
            <a:xfrm rot="16200000">
              <a:off x="548535" y="4672609"/>
              <a:ext cx="6624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smtClean="0"/>
                <a:t>48 h</a:t>
              </a:r>
              <a:endParaRPr lang="en-GB" b="1" dirty="0"/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5305425" y="660696"/>
              <a:ext cx="2066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smtClean="0"/>
                <a:t>10 </a:t>
              </a:r>
              <a:r>
                <a:rPr lang="de-DE" b="1" dirty="0" err="1" smtClean="0"/>
                <a:t>ng</a:t>
              </a:r>
              <a:r>
                <a:rPr lang="de-DE" b="1" dirty="0" smtClean="0"/>
                <a:t>/</a:t>
              </a:r>
              <a:r>
                <a:rPr lang="de-DE" b="1" dirty="0" err="1" smtClean="0"/>
                <a:t>mL</a:t>
              </a:r>
              <a:r>
                <a:rPr lang="de-DE" b="1" dirty="0" smtClean="0"/>
                <a:t> TGF-</a:t>
              </a:r>
              <a:r>
                <a:rPr lang="el-GR" b="1" dirty="0" smtClean="0"/>
                <a:t>β</a:t>
              </a:r>
              <a:endParaRPr lang="en-GB" b="1" dirty="0"/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2144855" y="660696"/>
              <a:ext cx="923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 smtClean="0"/>
                <a:t>control</a:t>
              </a:r>
              <a:endParaRPr lang="en-GB" b="1" dirty="0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8739418" y="660696"/>
              <a:ext cx="2066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smtClean="0"/>
                <a:t>50 </a:t>
              </a:r>
              <a:r>
                <a:rPr lang="de-DE" b="1" dirty="0" err="1" smtClean="0"/>
                <a:t>ng</a:t>
              </a:r>
              <a:r>
                <a:rPr lang="de-DE" b="1" dirty="0" smtClean="0"/>
                <a:t>/</a:t>
              </a:r>
              <a:r>
                <a:rPr lang="de-DE" b="1" dirty="0" err="1" smtClean="0"/>
                <a:t>mL</a:t>
              </a:r>
              <a:r>
                <a:rPr lang="de-DE" b="1" dirty="0" smtClean="0"/>
                <a:t> TGF-</a:t>
              </a:r>
              <a:r>
                <a:rPr lang="el-GR" b="1" dirty="0" smtClean="0"/>
                <a:t>β</a:t>
              </a:r>
              <a:endParaRPr lang="en-GB" b="1" dirty="0"/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3488416" y="1013558"/>
              <a:ext cx="11334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 err="1" smtClean="0">
                  <a:solidFill>
                    <a:srgbClr val="FF0000"/>
                  </a:solidFill>
                </a:rPr>
                <a:t>Vimentin</a:t>
              </a:r>
              <a:endParaRPr lang="en-GB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6958894" y="997702"/>
              <a:ext cx="11334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 err="1" smtClean="0">
                  <a:solidFill>
                    <a:srgbClr val="FF0000"/>
                  </a:solidFill>
                </a:rPr>
                <a:t>Vimentin</a:t>
              </a:r>
              <a:endParaRPr lang="en-GB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10349443" y="1010421"/>
              <a:ext cx="11334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 err="1" smtClean="0">
                  <a:solidFill>
                    <a:srgbClr val="FF0000"/>
                  </a:solidFill>
                </a:rPr>
                <a:t>Vimentin</a:t>
              </a:r>
              <a:endParaRPr lang="en-GB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3488415" y="3611583"/>
              <a:ext cx="11334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 err="1" smtClean="0">
                  <a:solidFill>
                    <a:srgbClr val="FF0000"/>
                  </a:solidFill>
                </a:rPr>
                <a:t>Vimentin</a:t>
              </a:r>
              <a:endParaRPr lang="en-GB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958893" y="3611583"/>
              <a:ext cx="11334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 err="1" smtClean="0">
                  <a:solidFill>
                    <a:srgbClr val="FF0000"/>
                  </a:solidFill>
                </a:rPr>
                <a:t>Vimentin</a:t>
              </a:r>
              <a:endParaRPr lang="en-GB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10349442" y="3605865"/>
              <a:ext cx="11334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 err="1" smtClean="0">
                  <a:solidFill>
                    <a:srgbClr val="FF0000"/>
                  </a:solidFill>
                </a:rPr>
                <a:t>Vimentin</a:t>
              </a:r>
              <a:endParaRPr lang="en-GB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01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8324" y="26012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5400" b="1" dirty="0" smtClean="0"/>
              <a:t>ANHANG (</a:t>
            </a:r>
            <a:r>
              <a:rPr lang="de-DE" sz="5400" b="1" dirty="0" err="1" smtClean="0"/>
              <a:t>Suppl</a:t>
            </a:r>
            <a:r>
              <a:rPr lang="de-DE" sz="5400" b="1" dirty="0" smtClean="0"/>
              <a:t>.)</a:t>
            </a:r>
            <a:endParaRPr lang="en-GB" sz="5400" b="1" dirty="0"/>
          </a:p>
        </p:txBody>
      </p:sp>
    </p:spTree>
    <p:extLst>
      <p:ext uri="{BB962C8B-B14F-4D97-AF65-F5344CB8AC3E}">
        <p14:creationId xmlns:p14="http://schemas.microsoft.com/office/powerpoint/2010/main" val="136246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Gel Primer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298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KEGG</a:t>
            </a:r>
            <a:endParaRPr lang="en-GB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485359"/>
              </p:ext>
            </p:extLst>
          </p:nvPr>
        </p:nvGraphicFramePr>
        <p:xfrm>
          <a:off x="2833833" y="1753653"/>
          <a:ext cx="6108699" cy="4019550"/>
        </p:xfrm>
        <a:graphic>
          <a:graphicData uri="http://schemas.openxmlformats.org/drawingml/2006/table">
            <a:tbl>
              <a:tblPr/>
              <a:tblGrid>
                <a:gridCol w="447442">
                  <a:extLst>
                    <a:ext uri="{9D8B030D-6E8A-4147-A177-3AD203B41FA5}">
                      <a16:colId xmlns:a16="http://schemas.microsoft.com/office/drawing/2014/main" val="1133862708"/>
                    </a:ext>
                  </a:extLst>
                </a:gridCol>
                <a:gridCol w="1243953">
                  <a:extLst>
                    <a:ext uri="{9D8B030D-6E8A-4147-A177-3AD203B41FA5}">
                      <a16:colId xmlns:a16="http://schemas.microsoft.com/office/drawing/2014/main" val="2849140153"/>
                    </a:ext>
                  </a:extLst>
                </a:gridCol>
                <a:gridCol w="2132492">
                  <a:extLst>
                    <a:ext uri="{9D8B030D-6E8A-4147-A177-3AD203B41FA5}">
                      <a16:colId xmlns:a16="http://schemas.microsoft.com/office/drawing/2014/main" val="19624016"/>
                    </a:ext>
                  </a:extLst>
                </a:gridCol>
                <a:gridCol w="761604">
                  <a:extLst>
                    <a:ext uri="{9D8B030D-6E8A-4147-A177-3AD203B41FA5}">
                      <a16:colId xmlns:a16="http://schemas.microsoft.com/office/drawing/2014/main" val="4183948694"/>
                    </a:ext>
                  </a:extLst>
                </a:gridCol>
                <a:gridCol w="761604">
                  <a:extLst>
                    <a:ext uri="{9D8B030D-6E8A-4147-A177-3AD203B41FA5}">
                      <a16:colId xmlns:a16="http://schemas.microsoft.com/office/drawing/2014/main" val="2510778145"/>
                    </a:ext>
                  </a:extLst>
                </a:gridCol>
                <a:gridCol w="761604">
                  <a:extLst>
                    <a:ext uri="{9D8B030D-6E8A-4147-A177-3AD203B41FA5}">
                      <a16:colId xmlns:a16="http://schemas.microsoft.com/office/drawing/2014/main" val="173264198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Subcategory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Expected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2837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miRPathDB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Small cell lung cancer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1.4081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5.14E-10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2769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miRPathDB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Hepatitis 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2.09346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3.67E-08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347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miRPathDB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PI3K-Akt </a:t>
                      </a:r>
                      <a:r>
                        <a:rPr lang="en-GB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signaling</a:t>
                      </a: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pathway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1.75701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061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(miRPathDB)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Estrogen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signaling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pathway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0.909657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2.93E-07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968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miRPathDB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Pathways in cancer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2.66667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2.93E-07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3174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(miRPathDB)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Proteoglycans in cancer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1.98131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4.09E-07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748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miRPathDB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HTLV-I infection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1.45794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4.85E-07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309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(miRPathDB)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FoxO</a:t>
                      </a: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signaling</a:t>
                      </a: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pathway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2.09346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5.67E-07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2079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(miRPathDB)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Adherens</a:t>
                      </a: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junction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1.08411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6.80E-07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7480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(miRPathDB)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Focal adhesion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1.60748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9.12E-07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7056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miRPathDB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VEGF </a:t>
                      </a:r>
                      <a:r>
                        <a:rPr lang="en-GB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signaling</a:t>
                      </a: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pathway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0.523364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7826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(miRPathDB)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Wnt</a:t>
                      </a: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signaling</a:t>
                      </a: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pathway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0.82243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6400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(miRPathDB)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Prostate cancer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2.42991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1.83E-06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005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(miRPathDB)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Acute myeloid leukemia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0.984424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5.08E-06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2330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miRPathDB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Ras</a:t>
                      </a: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signaling</a:t>
                      </a: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pathway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1.00935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5.80E-06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6502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(miRPathDB)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Chemokine signaling pathway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0.672897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6.09E-06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5297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miRPathDB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NF-kappa B </a:t>
                      </a:r>
                      <a:r>
                        <a:rPr lang="en-GB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signaling</a:t>
                      </a:r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pathway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0.411215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6.15E-06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1827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(miRPathDB)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Gap junction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0.461059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1.19E-05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4989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miRPathDB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Pancreatic cancer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1.74455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2.33E-05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11346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KEGG (miRPathDB)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Neurotrophin signaling pathway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1.27103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2.73E-05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317853"/>
                  </a:ext>
                </a:extLst>
              </a:tr>
            </a:tbl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1590675" y="6308724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Cancer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migration</a:t>
            </a:r>
            <a:r>
              <a:rPr lang="de-DE" dirty="0"/>
              <a:t>/</a:t>
            </a:r>
            <a:r>
              <a:rPr lang="de-DE" dirty="0" err="1"/>
              <a:t>invasion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pathways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624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1720712" y="901931"/>
            <a:ext cx="8810081" cy="4488267"/>
            <a:chOff x="196712" y="152631"/>
            <a:chExt cx="8810081" cy="4488267"/>
          </a:xfrm>
        </p:grpSpPr>
        <p:grpSp>
          <p:nvGrpSpPr>
            <p:cNvPr id="5" name="Gruppieren 4"/>
            <p:cNvGrpSpPr/>
            <p:nvPr/>
          </p:nvGrpSpPr>
          <p:grpSpPr>
            <a:xfrm>
              <a:off x="196712" y="274638"/>
              <a:ext cx="8810081" cy="4366260"/>
              <a:chOff x="196712" y="274638"/>
              <a:chExt cx="8810081" cy="4366260"/>
            </a:xfrm>
          </p:grpSpPr>
          <p:grpSp>
            <p:nvGrpSpPr>
              <p:cNvPr id="9" name="Gruppieren 8"/>
              <p:cNvGrpSpPr/>
              <p:nvPr/>
            </p:nvGrpSpPr>
            <p:grpSpPr>
              <a:xfrm>
                <a:off x="3995714" y="3673158"/>
                <a:ext cx="1733162" cy="967740"/>
                <a:chOff x="6039237" y="5783580"/>
                <a:chExt cx="1733162" cy="967740"/>
              </a:xfrm>
            </p:grpSpPr>
            <p:pic>
              <p:nvPicPr>
                <p:cNvPr id="13" name="Inhaltsplatzhalter 5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732" t="27502" r="-367" b="57944"/>
                <a:stretch/>
              </p:blipFill>
              <p:spPr>
                <a:xfrm>
                  <a:off x="6039237" y="5844540"/>
                  <a:ext cx="1097279" cy="495300"/>
                </a:xfrm>
                <a:prstGeom prst="rect">
                  <a:avLst/>
                </a:prstGeom>
              </p:spPr>
            </p:pic>
            <p:pic>
              <p:nvPicPr>
                <p:cNvPr id="14" name="Inhaltsplatzhalter 5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732" t="42951" r="-367" b="28613"/>
                <a:stretch/>
              </p:blipFill>
              <p:spPr>
                <a:xfrm>
                  <a:off x="6675120" y="5783580"/>
                  <a:ext cx="1097279" cy="967740"/>
                </a:xfrm>
                <a:prstGeom prst="rect">
                  <a:avLst/>
                </a:prstGeom>
              </p:spPr>
            </p:pic>
          </p:grpSp>
          <p:pic>
            <p:nvPicPr>
              <p:cNvPr id="10" name="Grafik 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514" r="27232"/>
              <a:stretch/>
            </p:blipFill>
            <p:spPr>
              <a:xfrm>
                <a:off x="196712" y="274638"/>
                <a:ext cx="2880656" cy="3240000"/>
              </a:xfrm>
              <a:prstGeom prst="rect">
                <a:avLst/>
              </a:prstGeom>
            </p:spPr>
          </p:pic>
          <p:pic>
            <p:nvPicPr>
              <p:cNvPr id="11" name="Grafik 1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723" r="27440"/>
              <a:stretch/>
            </p:blipFill>
            <p:spPr>
              <a:xfrm>
                <a:off x="6097508" y="274638"/>
                <a:ext cx="2909285" cy="3240000"/>
              </a:xfrm>
              <a:prstGeom prst="rect">
                <a:avLst/>
              </a:prstGeom>
            </p:spPr>
          </p:pic>
          <p:pic>
            <p:nvPicPr>
              <p:cNvPr id="12" name="Grafik 1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41" r="26488"/>
              <a:stretch/>
            </p:blipFill>
            <p:spPr>
              <a:xfrm>
                <a:off x="3091938" y="274638"/>
                <a:ext cx="2904829" cy="3240000"/>
              </a:xfrm>
              <a:prstGeom prst="rect">
                <a:avLst/>
              </a:prstGeom>
            </p:spPr>
          </p:pic>
        </p:grpSp>
        <p:sp>
          <p:nvSpPr>
            <p:cNvPr id="6" name="Textfeld 5"/>
            <p:cNvSpPr txBox="1"/>
            <p:nvPr/>
          </p:nvSpPr>
          <p:spPr>
            <a:xfrm>
              <a:off x="504825" y="152631"/>
              <a:ext cx="466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A</a:t>
              </a:r>
              <a:endParaRPr lang="en-GB" sz="2000" b="1" dirty="0"/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3178109" y="152862"/>
              <a:ext cx="466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B</a:t>
              </a:r>
              <a:endParaRPr lang="en-GB" sz="2000" b="1" dirty="0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6198401" y="152631"/>
              <a:ext cx="466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C</a:t>
              </a:r>
              <a:endParaRPr lang="en-GB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7436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</a:t>
            </a:r>
            <a:endParaRPr lang="en-GB" dirty="0"/>
          </a:p>
        </p:txBody>
      </p:sp>
      <p:sp>
        <p:nvSpPr>
          <p:cNvPr id="5" name="Textfeld 4"/>
          <p:cNvSpPr txBox="1"/>
          <p:nvPr/>
        </p:nvSpPr>
        <p:spPr>
          <a:xfrm>
            <a:off x="1590675" y="6308724"/>
            <a:ext cx="614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Cancer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(UV) </a:t>
            </a:r>
            <a:r>
              <a:rPr lang="de-DE" dirty="0" err="1"/>
              <a:t>radiation</a:t>
            </a:r>
            <a:r>
              <a:rPr lang="de-DE" dirty="0"/>
              <a:t>/DNA </a:t>
            </a:r>
            <a:r>
              <a:rPr lang="de-DE" dirty="0" err="1"/>
              <a:t>damage</a:t>
            </a:r>
            <a:r>
              <a:rPr lang="de-DE" dirty="0"/>
              <a:t> </a:t>
            </a:r>
            <a:r>
              <a:rPr lang="de-DE" dirty="0" err="1"/>
              <a:t>response</a:t>
            </a:r>
            <a:endParaRPr lang="en-GB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2076451" y="1952894"/>
          <a:ext cx="8229599" cy="3572927"/>
        </p:xfrm>
        <a:graphic>
          <a:graphicData uri="http://schemas.openxmlformats.org/drawingml/2006/table">
            <a:tbl>
              <a:tblPr/>
              <a:tblGrid>
                <a:gridCol w="431651">
                  <a:extLst>
                    <a:ext uri="{9D8B030D-6E8A-4147-A177-3AD203B41FA5}">
                      <a16:colId xmlns:a16="http://schemas.microsoft.com/office/drawing/2014/main" val="2147581352"/>
                    </a:ext>
                  </a:extLst>
                </a:gridCol>
                <a:gridCol w="1512193">
                  <a:extLst>
                    <a:ext uri="{9D8B030D-6E8A-4147-A177-3AD203B41FA5}">
                      <a16:colId xmlns:a16="http://schemas.microsoft.com/office/drawing/2014/main" val="2357212799"/>
                    </a:ext>
                  </a:extLst>
                </a:gridCol>
                <a:gridCol w="4254452">
                  <a:extLst>
                    <a:ext uri="{9D8B030D-6E8A-4147-A177-3AD203B41FA5}">
                      <a16:colId xmlns:a16="http://schemas.microsoft.com/office/drawing/2014/main" val="3014668829"/>
                    </a:ext>
                  </a:extLst>
                </a:gridCol>
                <a:gridCol w="677101">
                  <a:extLst>
                    <a:ext uri="{9D8B030D-6E8A-4147-A177-3AD203B41FA5}">
                      <a16:colId xmlns:a16="http://schemas.microsoft.com/office/drawing/2014/main" val="260042568"/>
                    </a:ext>
                  </a:extLst>
                </a:gridCol>
                <a:gridCol w="677101">
                  <a:extLst>
                    <a:ext uri="{9D8B030D-6E8A-4147-A177-3AD203B41FA5}">
                      <a16:colId xmlns:a16="http://schemas.microsoft.com/office/drawing/2014/main" val="2499553092"/>
                    </a:ext>
                  </a:extLst>
                </a:gridCol>
                <a:gridCol w="677101">
                  <a:extLst>
                    <a:ext uri="{9D8B030D-6E8A-4147-A177-3AD203B41FA5}">
                      <a16:colId xmlns:a16="http://schemas.microsoft.com/office/drawing/2014/main" val="906244866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Subcategory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Expected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Q-value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980232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GO0000785 chromatin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3.08688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8.08E-05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083686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GO0040018 positive regulation of multicellular organism growth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1.45145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8.08E-05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426753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GO0072593 reactive oxygen species metabolic process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1.55366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8.08E-05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278023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GO0043209 myelin sheath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1.20613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9.26E-05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805280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GO0071230 cellular response to amino acid stimulus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1.71721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9.26E-05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842080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GO0006909 phagocytosis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0.919932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1.51E-04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368391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GO0007507 heart development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3.4753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1.51E-04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554938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GO0001541 ovarian follicle development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2.63714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41973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GO0031953 negative regulation of protein autophosphorylation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0.388416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130924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GO0032967 positive regulation of collagen biosynthetic process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0.981261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55106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GO0030279 negative regulation of ossification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1.43101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1.81E-04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976780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GO0005068 transmembrane receptor protein tyrosine kinase adaptor activity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0.69506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2.17E-04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67414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GO0007155 cell adhesion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3.78194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2.17E-04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690200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GO0051402 neuron apoptotic process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2.7598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2.17E-04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022301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GO0009314 response to radiation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2.08518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2.23E-04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855035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GO0010224 response to </a:t>
                      </a:r>
                      <a:r>
                        <a:rPr lang="en-GB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uv</a:t>
                      </a:r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1.08348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2.49E-04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973791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GO0001666 response to hypoxia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3.9046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2.61E-04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586301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GO0006461 protein complex assembly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2.9029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2.61E-04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853902"/>
                  </a:ext>
                </a:extLst>
              </a:tr>
              <a:tr h="169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GO0006470 protein dephosphorylation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2.94378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2.67E-04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28816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Ontology (miRWalk)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GO0007179 transforming growth factor beta receptor </a:t>
                      </a:r>
                      <a:r>
                        <a:rPr lang="en-GB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signaling</a:t>
                      </a:r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pathway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3.98637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2.67E-04</a:t>
                      </a:r>
                    </a:p>
                  </a:txBody>
                  <a:tcPr marL="8467" marR="8467" marT="84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118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110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Localization</a:t>
            </a:r>
            <a:endParaRPr lang="en-GB" dirty="0"/>
          </a:p>
        </p:txBody>
      </p:sp>
      <p:sp>
        <p:nvSpPr>
          <p:cNvPr id="5" name="Textfeld 4"/>
          <p:cNvSpPr txBox="1"/>
          <p:nvPr/>
        </p:nvSpPr>
        <p:spPr>
          <a:xfrm>
            <a:off x="2162175" y="5367892"/>
            <a:ext cx="614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Enriched</a:t>
            </a:r>
            <a:r>
              <a:rPr lang="de-DE" dirty="0"/>
              <a:t> in </a:t>
            </a:r>
            <a:r>
              <a:rPr lang="de-DE" dirty="0" err="1"/>
              <a:t>exosomes</a:t>
            </a:r>
            <a:r>
              <a:rPr lang="de-DE" dirty="0"/>
              <a:t>/</a:t>
            </a:r>
            <a:r>
              <a:rPr lang="de-DE" dirty="0" err="1"/>
              <a:t>microvesicles</a:t>
            </a:r>
            <a:endParaRPr lang="en-GB" dirty="0"/>
          </a:p>
        </p:txBody>
      </p:sp>
      <p:graphicFrame>
        <p:nvGraphicFramePr>
          <p:cNvPr id="7" name="Tabelle 6"/>
          <p:cNvGraphicFramePr>
            <a:graphicFrameLocks noGrp="1"/>
          </p:cNvGraphicFramePr>
          <p:nvPr/>
        </p:nvGraphicFramePr>
        <p:xfrm>
          <a:off x="3124200" y="2415381"/>
          <a:ext cx="5943600" cy="2114550"/>
        </p:xfrm>
        <a:graphic>
          <a:graphicData uri="http://schemas.openxmlformats.org/drawingml/2006/table">
            <a:tbl>
              <a:tblPr/>
              <a:tblGrid>
                <a:gridCol w="447436">
                  <a:extLst>
                    <a:ext uri="{9D8B030D-6E8A-4147-A177-3AD203B41FA5}">
                      <a16:colId xmlns:a16="http://schemas.microsoft.com/office/drawing/2014/main" val="2522846403"/>
                    </a:ext>
                  </a:extLst>
                </a:gridCol>
                <a:gridCol w="1662812">
                  <a:extLst>
                    <a:ext uri="{9D8B030D-6E8A-4147-A177-3AD203B41FA5}">
                      <a16:colId xmlns:a16="http://schemas.microsoft.com/office/drawing/2014/main" val="3135138877"/>
                    </a:ext>
                  </a:extLst>
                </a:gridCol>
                <a:gridCol w="1548573">
                  <a:extLst>
                    <a:ext uri="{9D8B030D-6E8A-4147-A177-3AD203B41FA5}">
                      <a16:colId xmlns:a16="http://schemas.microsoft.com/office/drawing/2014/main" val="896129681"/>
                    </a:ext>
                  </a:extLst>
                </a:gridCol>
                <a:gridCol w="761593">
                  <a:extLst>
                    <a:ext uri="{9D8B030D-6E8A-4147-A177-3AD203B41FA5}">
                      <a16:colId xmlns:a16="http://schemas.microsoft.com/office/drawing/2014/main" val="3172008814"/>
                    </a:ext>
                  </a:extLst>
                </a:gridCol>
                <a:gridCol w="761593">
                  <a:extLst>
                    <a:ext uri="{9D8B030D-6E8A-4147-A177-3AD203B41FA5}">
                      <a16:colId xmlns:a16="http://schemas.microsoft.com/office/drawing/2014/main" val="2907098225"/>
                    </a:ext>
                  </a:extLst>
                </a:gridCol>
                <a:gridCol w="761593">
                  <a:extLst>
                    <a:ext uri="{9D8B030D-6E8A-4147-A177-3AD203B41FA5}">
                      <a16:colId xmlns:a16="http://schemas.microsoft.com/office/drawing/2014/main" val="278063558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Subcategory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Expected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906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Localization (RNALocate)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exosome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2.43464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1.98E-06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9076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Localization (RNALocate)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Cytoplasm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3.34E-06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4650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Localization (RNALocate)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Microvesicle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3.33921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2.43E-04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231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Localization (RNALocate)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3.34884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2.43E-04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9221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Localization (RNALocate)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Nucleolus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0.65437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4.90E-04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1180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Localization (RNALocate)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Circulating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4.88853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6.07E-04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795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Localization (RNALocate)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Mitochondrion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3.20449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5.98E-03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30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Localization (RNALocate)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Exosome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8.28549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1.43E-02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4713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Localization (RNALocate)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microvesicle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8.40096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1.51E-02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194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Localization (RNALocate)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Extracellular vesicle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0.80834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4.17E-02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089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2380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Targets</a:t>
            </a:r>
            <a:endParaRPr lang="en-GB" dirty="0"/>
          </a:p>
        </p:txBody>
      </p:sp>
      <p:sp>
        <p:nvSpPr>
          <p:cNvPr id="5" name="Textfeld 4"/>
          <p:cNvSpPr txBox="1"/>
          <p:nvPr/>
        </p:nvSpPr>
        <p:spPr>
          <a:xfrm>
            <a:off x="2085974" y="5299669"/>
            <a:ext cx="6200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Targets like ZEB1/ZEB2, BCL2 </a:t>
            </a:r>
            <a:r>
              <a:rPr lang="de-DE" dirty="0" err="1"/>
              <a:t>and</a:t>
            </a:r>
            <a:r>
              <a:rPr lang="de-DE" dirty="0"/>
              <a:t> VEGFA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enriched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miRNAs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downregulated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targets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likely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upregulated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- The </a:t>
            </a:r>
            <a:r>
              <a:rPr lang="de-DE" dirty="0" err="1">
                <a:sym typeface="Wingdings" panose="05000000000000000000" pitchFamily="2" charset="2"/>
              </a:rPr>
              <a:t>only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miRNA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consistently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regulated</a:t>
            </a:r>
            <a:r>
              <a:rPr lang="de-DE" dirty="0">
                <a:sym typeface="Wingdings" panose="05000000000000000000" pitchFamily="2" charset="2"/>
              </a:rPr>
              <a:t> after Irradiation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miR-205</a:t>
            </a:r>
            <a:endParaRPr lang="en-GB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/>
        </p:nvGraphicFramePr>
        <p:xfrm>
          <a:off x="3368675" y="2110581"/>
          <a:ext cx="5245100" cy="2114550"/>
        </p:xfrm>
        <a:graphic>
          <a:graphicData uri="http://schemas.openxmlformats.org/drawingml/2006/table">
            <a:tbl>
              <a:tblPr/>
              <a:tblGrid>
                <a:gridCol w="409327">
                  <a:extLst>
                    <a:ext uri="{9D8B030D-6E8A-4147-A177-3AD203B41FA5}">
                      <a16:colId xmlns:a16="http://schemas.microsoft.com/office/drawing/2014/main" val="2686744935"/>
                    </a:ext>
                  </a:extLst>
                </a:gridCol>
                <a:gridCol w="1675386">
                  <a:extLst>
                    <a:ext uri="{9D8B030D-6E8A-4147-A177-3AD203B41FA5}">
                      <a16:colId xmlns:a16="http://schemas.microsoft.com/office/drawing/2014/main" val="865142980"/>
                    </a:ext>
                  </a:extLst>
                </a:gridCol>
                <a:gridCol w="875770">
                  <a:extLst>
                    <a:ext uri="{9D8B030D-6E8A-4147-A177-3AD203B41FA5}">
                      <a16:colId xmlns:a16="http://schemas.microsoft.com/office/drawing/2014/main" val="370605930"/>
                    </a:ext>
                  </a:extLst>
                </a:gridCol>
                <a:gridCol w="761539">
                  <a:extLst>
                    <a:ext uri="{9D8B030D-6E8A-4147-A177-3AD203B41FA5}">
                      <a16:colId xmlns:a16="http://schemas.microsoft.com/office/drawing/2014/main" val="251684593"/>
                    </a:ext>
                  </a:extLst>
                </a:gridCol>
                <a:gridCol w="761539">
                  <a:extLst>
                    <a:ext uri="{9D8B030D-6E8A-4147-A177-3AD203B41FA5}">
                      <a16:colId xmlns:a16="http://schemas.microsoft.com/office/drawing/2014/main" val="1800640793"/>
                    </a:ext>
                  </a:extLst>
                </a:gridCol>
                <a:gridCol w="761539">
                  <a:extLst>
                    <a:ext uri="{9D8B030D-6E8A-4147-A177-3AD203B41FA5}">
                      <a16:colId xmlns:a16="http://schemas.microsoft.com/office/drawing/2014/main" val="315491656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Subcategory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Expected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7291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genes (miRTarBase)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ZEB1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0.201405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0688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genes (miRTarBase)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DNMT3B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0.0655738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1.68E-06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0479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genes (miRTarBase)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ZEB2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0.140515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1.68E-06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9784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genes (miRTarBase)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BCL2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0.313817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3.07E-06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4319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genes (miRTarBase)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0.173302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3.07E-06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227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genes (miRTarBase)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LMNB1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0.360656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5.86E-06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3232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genes (miRTarBase)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SHC1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0.0468384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4280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genes (miRTarBase)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SIRT1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0.163934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8.06E-05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864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genes (miRTarBase)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TPD52L1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0.0655738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8.06E-05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44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genes (miRTarBase)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VEGFA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0.562061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8.06E-05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939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695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To</a:t>
            </a:r>
            <a:r>
              <a:rPr lang="de-DE" dirty="0" smtClean="0"/>
              <a:t> do</a:t>
            </a:r>
          </a:p>
          <a:p>
            <a:r>
              <a:rPr lang="de-DE" dirty="0" smtClean="0"/>
              <a:t>Check </a:t>
            </a:r>
            <a:r>
              <a:rPr lang="de-DE" dirty="0" err="1" smtClean="0"/>
              <a:t>Significant</a:t>
            </a:r>
            <a:r>
              <a:rPr lang="de-DE" dirty="0" smtClean="0"/>
              <a:t> </a:t>
            </a:r>
            <a:r>
              <a:rPr lang="de-DE" dirty="0" err="1" smtClean="0"/>
              <a:t>tests</a:t>
            </a:r>
            <a:endParaRPr lang="de-DE" dirty="0" smtClean="0"/>
          </a:p>
          <a:p>
            <a:r>
              <a:rPr lang="de-DE" dirty="0" err="1" smtClean="0"/>
              <a:t>Barplots</a:t>
            </a:r>
            <a:r>
              <a:rPr lang="de-DE" dirty="0" smtClean="0"/>
              <a:t> immer mit </a:t>
            </a:r>
            <a:r>
              <a:rPr lang="de-DE" dirty="0" err="1" smtClean="0"/>
              <a:t>sd</a:t>
            </a:r>
            <a:r>
              <a:rPr lang="de-DE" dirty="0" smtClean="0"/>
              <a:t> </a:t>
            </a:r>
            <a:r>
              <a:rPr lang="de-DE" dirty="0" err="1" smtClean="0"/>
              <a:t>errorbar</a:t>
            </a:r>
            <a:r>
              <a:rPr lang="de-DE" dirty="0"/>
              <a:t> </a:t>
            </a:r>
            <a:r>
              <a:rPr lang="de-DE" dirty="0" smtClean="0"/>
              <a:t>beidseitig? Punkte der einzelnen Proben dazu? </a:t>
            </a:r>
          </a:p>
          <a:p>
            <a:r>
              <a:rPr lang="de-DE" dirty="0" smtClean="0"/>
              <a:t>Apoptose Bilder vom </a:t>
            </a:r>
            <a:r>
              <a:rPr lang="de-DE" dirty="0" err="1" smtClean="0"/>
              <a:t>Flusszytometer</a:t>
            </a:r>
            <a:r>
              <a:rPr lang="de-DE" dirty="0" smtClean="0"/>
              <a:t> dazu!</a:t>
            </a:r>
          </a:p>
          <a:p>
            <a:r>
              <a:rPr lang="de-DE" dirty="0" smtClean="0"/>
              <a:t>Einheitliches </a:t>
            </a:r>
            <a:r>
              <a:rPr lang="de-DE" dirty="0" err="1" smtClean="0"/>
              <a:t>color</a:t>
            </a:r>
            <a:r>
              <a:rPr lang="de-DE" dirty="0" smtClean="0"/>
              <a:t> </a:t>
            </a:r>
            <a:r>
              <a:rPr lang="de-DE" dirty="0" err="1" smtClean="0"/>
              <a:t>scheme</a:t>
            </a:r>
            <a:endParaRPr lang="de-DE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875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93" y="685794"/>
            <a:ext cx="6858014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74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685794"/>
            <a:ext cx="9144019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69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03" y="0"/>
            <a:ext cx="3887797" cy="6803646"/>
          </a:xfrm>
          <a:prstGeom prst="rect">
            <a:avLst/>
          </a:prstGeom>
        </p:spPr>
      </p:pic>
      <p:grpSp>
        <p:nvGrpSpPr>
          <p:cNvPr id="15" name="Gruppieren 14"/>
          <p:cNvGrpSpPr>
            <a:grpSpLocks noChangeAspect="1"/>
          </p:cNvGrpSpPr>
          <p:nvPr/>
        </p:nvGrpSpPr>
        <p:grpSpPr>
          <a:xfrm>
            <a:off x="4325393" y="781107"/>
            <a:ext cx="3600000" cy="2880000"/>
            <a:chOff x="4274593" y="1555807"/>
            <a:chExt cx="4572009" cy="3657607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593" y="1555807"/>
              <a:ext cx="4572009" cy="3657607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9986" y="1746678"/>
              <a:ext cx="1440000" cy="720000"/>
            </a:xfrm>
            <a:prstGeom prst="rect">
              <a:avLst/>
            </a:prstGeom>
          </p:spPr>
        </p:pic>
      </p:grpSp>
      <p:grpSp>
        <p:nvGrpSpPr>
          <p:cNvPr id="18" name="Gruppieren 17"/>
          <p:cNvGrpSpPr>
            <a:grpSpLocks noChangeAspect="1"/>
          </p:cNvGrpSpPr>
          <p:nvPr/>
        </p:nvGrpSpPr>
        <p:grpSpPr>
          <a:xfrm>
            <a:off x="8302864" y="781107"/>
            <a:ext cx="3600000" cy="2880000"/>
            <a:chOff x="4571991" y="1733360"/>
            <a:chExt cx="4572009" cy="3657607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91" y="1733360"/>
              <a:ext cx="4572009" cy="3657607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0694" y="1906019"/>
              <a:ext cx="1440000" cy="720000"/>
            </a:xfrm>
            <a:prstGeom prst="rect">
              <a:avLst/>
            </a:prstGeom>
          </p:spPr>
        </p:pic>
      </p:grpSp>
      <p:grpSp>
        <p:nvGrpSpPr>
          <p:cNvPr id="21" name="Gruppieren 20"/>
          <p:cNvGrpSpPr>
            <a:grpSpLocks noChangeAspect="1"/>
          </p:cNvGrpSpPr>
          <p:nvPr/>
        </p:nvGrpSpPr>
        <p:grpSpPr>
          <a:xfrm>
            <a:off x="6099060" y="3811399"/>
            <a:ext cx="3600000" cy="2880000"/>
            <a:chOff x="4572009" y="1733360"/>
            <a:chExt cx="4572009" cy="3657607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9" y="1733360"/>
              <a:ext cx="4572009" cy="3657607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5158" y="1879843"/>
              <a:ext cx="1440000" cy="720000"/>
            </a:xfrm>
            <a:prstGeom prst="rect">
              <a:avLst/>
            </a:prstGeom>
          </p:spPr>
        </p:pic>
      </p:grpSp>
      <p:sp>
        <p:nvSpPr>
          <p:cNvPr id="22" name="Textfeld 21"/>
          <p:cNvSpPr txBox="1"/>
          <p:nvPr/>
        </p:nvSpPr>
        <p:spPr>
          <a:xfrm>
            <a:off x="290503" y="111356"/>
            <a:ext cx="466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A</a:t>
            </a:r>
            <a:endParaRPr lang="en-GB" sz="2000" b="1" dirty="0"/>
          </a:p>
        </p:txBody>
      </p:sp>
      <p:sp>
        <p:nvSpPr>
          <p:cNvPr id="23" name="Textfeld 22"/>
          <p:cNvSpPr txBox="1"/>
          <p:nvPr/>
        </p:nvSpPr>
        <p:spPr>
          <a:xfrm>
            <a:off x="4438592" y="111356"/>
            <a:ext cx="466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/>
              <a:t>B</a:t>
            </a:r>
            <a:endParaRPr lang="en-GB" sz="2000" b="1" dirty="0"/>
          </a:p>
        </p:txBody>
      </p:sp>
      <p:sp>
        <p:nvSpPr>
          <p:cNvPr id="24" name="Textfeld 23"/>
          <p:cNvSpPr txBox="1"/>
          <p:nvPr/>
        </p:nvSpPr>
        <p:spPr>
          <a:xfrm>
            <a:off x="8486717" y="111356"/>
            <a:ext cx="466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/>
              <a:t>C</a:t>
            </a:r>
            <a:endParaRPr lang="en-GB" sz="2000" b="1" dirty="0"/>
          </a:p>
        </p:txBody>
      </p:sp>
      <p:sp>
        <p:nvSpPr>
          <p:cNvPr id="25" name="Textfeld 24"/>
          <p:cNvSpPr txBox="1"/>
          <p:nvPr/>
        </p:nvSpPr>
        <p:spPr>
          <a:xfrm>
            <a:off x="5903027" y="3611344"/>
            <a:ext cx="466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/>
              <a:t>D</a:t>
            </a:r>
            <a:endParaRPr lang="en-GB" sz="2000" b="1" dirty="0"/>
          </a:p>
        </p:txBody>
      </p:sp>
      <p:sp>
        <p:nvSpPr>
          <p:cNvPr id="26" name="Textfeld 25"/>
          <p:cNvSpPr txBox="1"/>
          <p:nvPr/>
        </p:nvSpPr>
        <p:spPr>
          <a:xfrm>
            <a:off x="10762216" y="5880316"/>
            <a:ext cx="2281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B: Cluster 1A</a:t>
            </a:r>
          </a:p>
          <a:p>
            <a:r>
              <a:rPr lang="de-DE" dirty="0" smtClean="0"/>
              <a:t>C: Cluster 2B</a:t>
            </a:r>
          </a:p>
          <a:p>
            <a:r>
              <a:rPr lang="de-DE" dirty="0" smtClean="0"/>
              <a:t>D: Cluster 4C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250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>
            <a:grpSpLocks noChangeAspect="1"/>
          </p:cNvGrpSpPr>
          <p:nvPr/>
        </p:nvGrpSpPr>
        <p:grpSpPr>
          <a:xfrm>
            <a:off x="229643" y="447732"/>
            <a:ext cx="3600000" cy="2880000"/>
            <a:chOff x="4274593" y="1555807"/>
            <a:chExt cx="4572009" cy="3657607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593" y="1555807"/>
              <a:ext cx="4572009" cy="3657607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9986" y="1746678"/>
              <a:ext cx="1440000" cy="720000"/>
            </a:xfrm>
            <a:prstGeom prst="rect">
              <a:avLst/>
            </a:prstGeom>
          </p:spPr>
        </p:pic>
      </p:grpSp>
      <p:grpSp>
        <p:nvGrpSpPr>
          <p:cNvPr id="5" name="Gruppieren 4"/>
          <p:cNvGrpSpPr>
            <a:grpSpLocks noChangeAspect="1"/>
          </p:cNvGrpSpPr>
          <p:nvPr/>
        </p:nvGrpSpPr>
        <p:grpSpPr>
          <a:xfrm>
            <a:off x="4311195" y="447732"/>
            <a:ext cx="3600000" cy="2880000"/>
            <a:chOff x="4571991" y="1733360"/>
            <a:chExt cx="4572009" cy="3657607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91" y="1733360"/>
              <a:ext cx="4572009" cy="3657607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0694" y="1906019"/>
              <a:ext cx="1440000" cy="720000"/>
            </a:xfrm>
            <a:prstGeom prst="rect">
              <a:avLst/>
            </a:prstGeom>
          </p:spPr>
        </p:pic>
      </p:grpSp>
      <p:grpSp>
        <p:nvGrpSpPr>
          <p:cNvPr id="8" name="Gruppieren 7"/>
          <p:cNvGrpSpPr>
            <a:grpSpLocks noChangeAspect="1"/>
          </p:cNvGrpSpPr>
          <p:nvPr/>
        </p:nvGrpSpPr>
        <p:grpSpPr>
          <a:xfrm>
            <a:off x="8299146" y="447732"/>
            <a:ext cx="3600000" cy="2880000"/>
            <a:chOff x="4572009" y="1733360"/>
            <a:chExt cx="4572009" cy="3657607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9" y="1733360"/>
              <a:ext cx="4572009" cy="365760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5158" y="1879843"/>
              <a:ext cx="1440000" cy="720000"/>
            </a:xfrm>
            <a:prstGeom prst="rect">
              <a:avLst/>
            </a:prstGeom>
          </p:spPr>
        </p:pic>
      </p:grpSp>
      <p:pic>
        <p:nvPicPr>
          <p:cNvPr id="11" name="Grafik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86" y="3478024"/>
            <a:ext cx="2880000" cy="2880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84" y="3478024"/>
            <a:ext cx="3600000" cy="288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227" y="3478024"/>
            <a:ext cx="3600000" cy="2880000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229643" y="-71892"/>
            <a:ext cx="331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Alternative zur Folie davor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450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446418" y="814907"/>
            <a:ext cx="4379100" cy="4777200"/>
            <a:chOff x="17418" y="1119707"/>
            <a:chExt cx="4379100" cy="4777200"/>
          </a:xfrm>
        </p:grpSpPr>
        <p:pic>
          <p:nvPicPr>
            <p:cNvPr id="3" name="Picture 2" descr="C:\Marc\Arbeit\R\base_scripts\tes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18" y="1119707"/>
              <a:ext cx="4379100" cy="477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feld 3"/>
                <p:cNvSpPr txBox="1"/>
                <p:nvPr/>
              </p:nvSpPr>
              <p:spPr>
                <a:xfrm>
                  <a:off x="515569" y="1209531"/>
                  <a:ext cx="2730704" cy="220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Kruskal-Wallis,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= 18.6, p = 0.000927</a:t>
                  </a:r>
                  <a:endParaRPr lang="en-GB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Textfeld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569" y="1209531"/>
                  <a:ext cx="2730704" cy="220958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8100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167658" y="503064"/>
            <a:ext cx="6858014" cy="5486411"/>
            <a:chOff x="847644" y="488362"/>
            <a:chExt cx="6858014" cy="5486411"/>
          </a:xfrm>
        </p:grpSpPr>
        <p:grpSp>
          <p:nvGrpSpPr>
            <p:cNvPr id="3" name="Gruppieren 2"/>
            <p:cNvGrpSpPr/>
            <p:nvPr/>
          </p:nvGrpSpPr>
          <p:grpSpPr>
            <a:xfrm>
              <a:off x="847644" y="488362"/>
              <a:ext cx="6858014" cy="5486411"/>
              <a:chOff x="298075" y="1009098"/>
              <a:chExt cx="6858014" cy="5486411"/>
            </a:xfrm>
          </p:grpSpPr>
          <p:pic>
            <p:nvPicPr>
              <p:cNvPr id="9" name="Grafik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075" y="1009098"/>
                <a:ext cx="6858014" cy="548641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feld 9"/>
                  <p:cNvSpPr txBox="1"/>
                  <p:nvPr/>
                </p:nvSpPr>
                <p:spPr>
                  <a:xfrm>
                    <a:off x="779205" y="1319706"/>
                    <a:ext cx="2730704" cy="2209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Anova,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de-DE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8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sz="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e-DE" sz="800" i="1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de-DE" sz="800" b="0" i="1" smtClean="0">
                                <a:latin typeface="Cambria Math" panose="02040503050406030204" pitchFamily="18" charset="0"/>
                              </a:rPr>
                              <m:t>29</m:t>
                            </m:r>
                          </m:sub>
                        </m:sSub>
                      </m:oMath>
                    </a14:m>
                    <a:r>
                      <a:rPr lang="de-DE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= 3.51, p = 0.019</a:t>
                    </a:r>
                    <a:endParaRPr lang="en-GB" sz="8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" name="Textfeld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205" y="1319706"/>
                    <a:ext cx="2730704" cy="22095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feld 10"/>
                  <p:cNvSpPr txBox="1"/>
                  <p:nvPr/>
                </p:nvSpPr>
                <p:spPr>
                  <a:xfrm>
                    <a:off x="4081409" y="1320866"/>
                    <a:ext cx="2730704" cy="2209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Anova,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de-DE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8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sz="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e-DE" sz="800" i="1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de-DE" sz="800" b="0" i="1" smtClean="0">
                                <a:latin typeface="Cambria Math" panose="02040503050406030204" pitchFamily="18" charset="0"/>
                              </a:rPr>
                              <m:t>29</m:t>
                            </m:r>
                          </m:sub>
                        </m:sSub>
                      </m:oMath>
                    </a14:m>
                    <a:r>
                      <a:rPr lang="de-DE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= 3.37, p = 0.022</a:t>
                    </a:r>
                    <a:endParaRPr lang="en-GB" sz="8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" name="Textfeld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81409" y="1320866"/>
                    <a:ext cx="2730704" cy="22095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feld 11"/>
                  <p:cNvSpPr txBox="1"/>
                  <p:nvPr/>
                </p:nvSpPr>
                <p:spPr>
                  <a:xfrm>
                    <a:off x="779205" y="3861170"/>
                    <a:ext cx="2730704" cy="2209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Anova,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de-DE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8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sz="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e-DE" sz="800" i="1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de-DE" sz="800" b="0" i="1" smtClean="0">
                                <a:latin typeface="Cambria Math" panose="02040503050406030204" pitchFamily="18" charset="0"/>
                              </a:rPr>
                              <m:t>29</m:t>
                            </m:r>
                          </m:sub>
                        </m:sSub>
                      </m:oMath>
                    </a14:m>
                    <a:r>
                      <a:rPr lang="de-DE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= 3.70, p = 0.015</a:t>
                    </a:r>
                    <a:endParaRPr lang="en-GB" sz="8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9" name="Textfeld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205" y="3861170"/>
                    <a:ext cx="2730704" cy="22095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feld 12"/>
                  <p:cNvSpPr txBox="1"/>
                  <p:nvPr/>
                </p:nvSpPr>
                <p:spPr>
                  <a:xfrm>
                    <a:off x="4133307" y="3881693"/>
                    <a:ext cx="2730704" cy="2209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Anova,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de-DE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8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sz="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e-DE" sz="800" i="1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de-DE" sz="800" b="0" i="1" smtClean="0">
                                <a:latin typeface="Cambria Math" panose="02040503050406030204" pitchFamily="18" charset="0"/>
                              </a:rPr>
                              <m:t>29</m:t>
                            </m:r>
                          </m:sub>
                        </m:sSub>
                      </m:oMath>
                    </a14:m>
                    <a:r>
                      <a:rPr lang="de-DE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= 4.56, p = 0.006</a:t>
                    </a:r>
                    <a:endParaRPr lang="en-GB" sz="8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" name="Textfeld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3307" y="3881693"/>
                    <a:ext cx="2730704" cy="22095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feld 3"/>
            <p:cNvSpPr txBox="1"/>
            <p:nvPr/>
          </p:nvSpPr>
          <p:spPr>
            <a:xfrm>
              <a:off x="3250416" y="1288106"/>
              <a:ext cx="321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/>
                <a:t>*</a:t>
              </a:r>
              <a:endParaRPr lang="en-GB" sz="1200" b="1" dirty="0"/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7226671" y="2185796"/>
              <a:ext cx="3647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/>
                <a:t>*</a:t>
              </a:r>
              <a:endParaRPr lang="en-GB" sz="1200" b="1" dirty="0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3752821" y="4573862"/>
              <a:ext cx="5334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/>
                <a:t>***</a:t>
              </a:r>
              <a:endParaRPr lang="en-GB" sz="1200" b="1" dirty="0"/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2681974" y="4509787"/>
              <a:ext cx="403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/>
                <a:t>*</a:t>
              </a:r>
              <a:endParaRPr lang="en-GB" sz="1200" b="1" dirty="0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7224052" y="3660307"/>
              <a:ext cx="367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/>
                <a:t>*</a:t>
              </a:r>
              <a:endParaRPr lang="en-GB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9521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428750" y="820363"/>
            <a:ext cx="9182100" cy="5486400"/>
            <a:chOff x="0" y="259773"/>
            <a:chExt cx="9182100" cy="5486400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9773"/>
              <a:ext cx="9144000" cy="5486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feld 3"/>
                <p:cNvSpPr txBox="1"/>
                <p:nvPr/>
              </p:nvSpPr>
              <p:spPr>
                <a:xfrm>
                  <a:off x="481049" y="532270"/>
                  <a:ext cx="2730704" cy="220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Anova,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8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sub>
                      </m:sSub>
                    </m:oMath>
                  </a14:m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= 5.81, p = 0.0468</a:t>
                  </a:r>
                  <a:endParaRPr lang="en-GB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feld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049" y="532270"/>
                  <a:ext cx="2730704" cy="220958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/>
                <p:cNvSpPr txBox="1"/>
                <p:nvPr/>
              </p:nvSpPr>
              <p:spPr>
                <a:xfrm>
                  <a:off x="3447172" y="532270"/>
                  <a:ext cx="2730704" cy="220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Anova,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8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sub>
                      </m:sSub>
                    </m:oMath>
                  </a14:m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= 11.0, p = 0.0054</a:t>
                  </a:r>
                  <a:endParaRPr lang="en-GB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Textfeld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7172" y="532270"/>
                  <a:ext cx="2730704" cy="220958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feld 5"/>
                <p:cNvSpPr txBox="1"/>
                <p:nvPr/>
              </p:nvSpPr>
              <p:spPr>
                <a:xfrm>
                  <a:off x="6441871" y="532270"/>
                  <a:ext cx="2730704" cy="220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Anova,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8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sub>
                      </m:sSub>
                    </m:oMath>
                  </a14:m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= 9.88, p = 0.0104</a:t>
                  </a:r>
                  <a:endParaRPr lang="en-GB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" name="Textfeld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1871" y="532270"/>
                  <a:ext cx="2730704" cy="220958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feld 6"/>
                <p:cNvSpPr txBox="1"/>
                <p:nvPr/>
              </p:nvSpPr>
              <p:spPr>
                <a:xfrm>
                  <a:off x="481049" y="3086645"/>
                  <a:ext cx="2730704" cy="220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Anova,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8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sub>
                      </m:sSub>
                    </m:oMath>
                  </a14:m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= 21.2, p = 0.000253</a:t>
                  </a:r>
                  <a:endParaRPr lang="en-GB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feld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049" y="3086645"/>
                  <a:ext cx="2730704" cy="220958"/>
                </a:xfrm>
                <a:prstGeom prst="rect">
                  <a:avLst/>
                </a:prstGeom>
                <a:blipFill>
                  <a:blip r:embed="rId7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/>
                <p:cNvSpPr txBox="1"/>
                <p:nvPr/>
              </p:nvSpPr>
              <p:spPr>
                <a:xfrm>
                  <a:off x="3447172" y="3086645"/>
                  <a:ext cx="2730704" cy="220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Anova,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8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sub>
                      </m:sSub>
                    </m:oMath>
                  </a14:m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= 14.3, p = 0.00212</a:t>
                  </a:r>
                  <a:endParaRPr lang="en-GB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feld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7172" y="3086645"/>
                  <a:ext cx="2730704" cy="220958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/>
                <p:cNvSpPr txBox="1"/>
                <p:nvPr/>
              </p:nvSpPr>
              <p:spPr>
                <a:xfrm>
                  <a:off x="6451396" y="3086645"/>
                  <a:ext cx="2730704" cy="2209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Anova,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8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de-DE" sz="800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sub>
                      </m:sSub>
                    </m:oMath>
                  </a14:m>
                  <a:r>
                    <a:rPr lang="de-DE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= 14.3, p = 0.00279</a:t>
                  </a:r>
                </a:p>
              </p:txBody>
            </p:sp>
          </mc:Choice>
          <mc:Fallback xmlns="">
            <p:sp>
              <p:nvSpPr>
                <p:cNvPr id="11" name="Textfeld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1396" y="3086645"/>
                  <a:ext cx="2730704" cy="220958"/>
                </a:xfrm>
                <a:prstGeom prst="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feld 9"/>
            <p:cNvSpPr txBox="1"/>
            <p:nvPr/>
          </p:nvSpPr>
          <p:spPr>
            <a:xfrm>
              <a:off x="2244133" y="1090312"/>
              <a:ext cx="403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/>
                <a:t>*</a:t>
              </a:r>
              <a:endParaRPr lang="en-GB" sz="1200" b="1" dirty="0"/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5196883" y="762753"/>
              <a:ext cx="403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/>
                <a:t>*</a:t>
              </a:r>
              <a:endParaRPr lang="en-GB" sz="1200" b="1" dirty="0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7701958" y="1674260"/>
              <a:ext cx="403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/>
                <a:t>*</a:t>
              </a:r>
              <a:endParaRPr lang="en-GB" sz="1200" b="1" dirty="0"/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5153025" y="3317128"/>
              <a:ext cx="403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/>
                <a:t>**</a:t>
              </a:r>
              <a:endParaRPr lang="en-GB" sz="1200" b="1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8201025" y="4240363"/>
              <a:ext cx="403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/>
                <a:t>*</a:t>
              </a:r>
              <a:endParaRPr lang="en-GB" sz="1200" b="1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2705100" y="3931685"/>
              <a:ext cx="403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/>
                <a:t>**</a:t>
              </a:r>
              <a:endParaRPr lang="en-GB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2504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/>
          <p:cNvGrpSpPr/>
          <p:nvPr/>
        </p:nvGrpSpPr>
        <p:grpSpPr>
          <a:xfrm>
            <a:off x="1826426" y="554514"/>
            <a:ext cx="8229617" cy="5783861"/>
            <a:chOff x="454826" y="535464"/>
            <a:chExt cx="8229617" cy="5783861"/>
          </a:xfrm>
        </p:grpSpPr>
        <p:pic>
          <p:nvPicPr>
            <p:cNvPr id="17" name="Grafik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08"/>
            <a:stretch/>
          </p:blipFill>
          <p:spPr>
            <a:xfrm>
              <a:off x="454826" y="535464"/>
              <a:ext cx="8229617" cy="4964749"/>
            </a:xfrm>
            <a:prstGeom prst="rect">
              <a:avLst/>
            </a:prstGeom>
          </p:spPr>
        </p:pic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17B6E04F-326C-4D7F-8D93-B6D53B852CBC}"/>
                </a:ext>
              </a:extLst>
            </p:cNvPr>
            <p:cNvGrpSpPr/>
            <p:nvPr/>
          </p:nvGrpSpPr>
          <p:grpSpPr>
            <a:xfrm>
              <a:off x="967269" y="699917"/>
              <a:ext cx="7035441" cy="5619408"/>
              <a:chOff x="1080783" y="594624"/>
              <a:chExt cx="7035441" cy="5619408"/>
            </a:xfrm>
          </p:grpSpPr>
          <p:grpSp>
            <p:nvGrpSpPr>
              <p:cNvPr id="20" name="Gruppieren 19"/>
              <p:cNvGrpSpPr/>
              <p:nvPr/>
            </p:nvGrpSpPr>
            <p:grpSpPr>
              <a:xfrm>
                <a:off x="1080783" y="594624"/>
                <a:ext cx="7035441" cy="5619408"/>
                <a:chOff x="1063027" y="647890"/>
                <a:chExt cx="7035441" cy="5619408"/>
              </a:xfrm>
            </p:grpSpPr>
            <p:pic>
              <p:nvPicPr>
                <p:cNvPr id="23" name="Grafik 22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896" t="91886" r="21893" b="1479"/>
                <a:stretch/>
              </p:blipFill>
              <p:spPr>
                <a:xfrm>
                  <a:off x="2634068" y="5492085"/>
                  <a:ext cx="4296759" cy="364021"/>
                </a:xfrm>
                <a:prstGeom prst="rect">
                  <a:avLst/>
                </a:prstGeom>
              </p:spPr>
            </p:pic>
            <p:cxnSp>
              <p:nvCxnSpPr>
                <p:cNvPr id="24" name="Gerade Verbindung mit Pfeil 23"/>
                <p:cNvCxnSpPr/>
                <p:nvPr/>
              </p:nvCxnSpPr>
              <p:spPr>
                <a:xfrm flipV="1">
                  <a:off x="6482572" y="1145906"/>
                  <a:ext cx="0" cy="144000"/>
                </a:xfrm>
                <a:prstGeom prst="straightConnector1">
                  <a:avLst/>
                </a:prstGeom>
                <a:ln w="6350" cap="rnd" cmpd="sng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Gerade Verbindung mit Pfeil 24"/>
                <p:cNvCxnSpPr/>
                <p:nvPr/>
              </p:nvCxnSpPr>
              <p:spPr>
                <a:xfrm flipV="1">
                  <a:off x="3841600" y="3022330"/>
                  <a:ext cx="0" cy="144000"/>
                </a:xfrm>
                <a:prstGeom prst="straightConnector1">
                  <a:avLst/>
                </a:prstGeom>
                <a:ln w="6350" cap="rnd" cmpd="sng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Gerade Verbindung mit Pfeil 25"/>
                <p:cNvCxnSpPr/>
                <p:nvPr/>
              </p:nvCxnSpPr>
              <p:spPr>
                <a:xfrm>
                  <a:off x="4163862" y="3154238"/>
                  <a:ext cx="0" cy="144000"/>
                </a:xfrm>
                <a:prstGeom prst="straightConnector1">
                  <a:avLst/>
                </a:prstGeom>
                <a:ln w="6350" cap="rnd" cmpd="sng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Gerade Verbindung mit Pfeil 26"/>
                <p:cNvCxnSpPr/>
                <p:nvPr/>
              </p:nvCxnSpPr>
              <p:spPr>
                <a:xfrm flipV="1">
                  <a:off x="5874228" y="791589"/>
                  <a:ext cx="0" cy="144000"/>
                </a:xfrm>
                <a:prstGeom prst="straightConnector1">
                  <a:avLst/>
                </a:prstGeom>
                <a:ln w="6350" cap="rnd" cmpd="sng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aute 27"/>
                <p:cNvSpPr/>
                <p:nvPr/>
              </p:nvSpPr>
              <p:spPr>
                <a:xfrm>
                  <a:off x="3550109" y="5898998"/>
                  <a:ext cx="136526" cy="139694"/>
                </a:xfrm>
                <a:prstGeom prst="diamond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Rechteck 28"/>
                <p:cNvSpPr/>
                <p:nvPr/>
              </p:nvSpPr>
              <p:spPr>
                <a:xfrm>
                  <a:off x="2809677" y="5530698"/>
                  <a:ext cx="4076700" cy="736600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Textfeld 29"/>
                <p:cNvSpPr txBox="1"/>
                <p:nvPr/>
              </p:nvSpPr>
              <p:spPr>
                <a:xfrm>
                  <a:off x="2765227" y="5924534"/>
                  <a:ext cx="118202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1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FirePlex</a:t>
                  </a:r>
                  <a:r>
                    <a:rPr lang="de-DE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endParaRPr lang="en-GB" sz="11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1" name="Gerade Verbindung mit Pfeil 30"/>
                <p:cNvCxnSpPr/>
                <p:nvPr/>
              </p:nvCxnSpPr>
              <p:spPr>
                <a:xfrm flipV="1">
                  <a:off x="3558047" y="6055339"/>
                  <a:ext cx="0" cy="144000"/>
                </a:xfrm>
                <a:prstGeom prst="straightConnector1">
                  <a:avLst/>
                </a:prstGeom>
                <a:ln w="6350" cap="rnd" cmpd="sng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Gerade Verbindung mit Pfeil 31"/>
                <p:cNvCxnSpPr/>
                <p:nvPr/>
              </p:nvCxnSpPr>
              <p:spPr>
                <a:xfrm>
                  <a:off x="3618372" y="6106765"/>
                  <a:ext cx="0" cy="144000"/>
                </a:xfrm>
                <a:prstGeom prst="straightConnector1">
                  <a:avLst/>
                </a:prstGeom>
                <a:ln w="6350" cap="rnd" cmpd="sng"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feld 32"/>
                <p:cNvSpPr txBox="1"/>
                <p:nvPr/>
              </p:nvSpPr>
              <p:spPr>
                <a:xfrm>
                  <a:off x="3686635" y="5834306"/>
                  <a:ext cx="128541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100"/>
                    <a:t>|</a:t>
                  </a:r>
                  <a:r>
                    <a:rPr lang="de-DE" sz="1100">
                      <a:latin typeface="Arial" panose="020B0604020202020204" pitchFamily="34" charset="0"/>
                      <a:cs typeface="Arial" panose="020B0604020202020204" pitchFamily="34" charset="0"/>
                    </a:rPr>
                    <a:t>log2-FC</a:t>
                  </a:r>
                  <a:r>
                    <a:rPr lang="en-GB" sz="1100"/>
                    <a:t>|</a:t>
                  </a:r>
                  <a:r>
                    <a:rPr lang="de-DE" sz="1100">
                      <a:latin typeface="Arial" panose="020B0604020202020204" pitchFamily="34" charset="0"/>
                      <a:cs typeface="Arial" panose="020B0604020202020204" pitchFamily="34" charset="0"/>
                    </a:rPr>
                    <a:t> ≤ 2</a:t>
                  </a:r>
                  <a:endParaRPr lang="en-GB" sz="11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Textfeld 33"/>
                <p:cNvSpPr txBox="1"/>
                <p:nvPr/>
              </p:nvSpPr>
              <p:spPr>
                <a:xfrm>
                  <a:off x="3686954" y="6005688"/>
                  <a:ext cx="128541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100" dirty="0"/>
                    <a:t>|</a:t>
                  </a:r>
                  <a:r>
                    <a:rPr lang="de-DE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log2-FC</a:t>
                  </a:r>
                  <a:r>
                    <a:rPr lang="en-GB" sz="1100" dirty="0"/>
                    <a:t>|</a:t>
                  </a:r>
                  <a:r>
                    <a:rPr lang="de-DE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&gt; 2</a:t>
                  </a:r>
                  <a:endParaRPr lang="en-GB" sz="11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Textfeld 34"/>
                <p:cNvSpPr txBox="1"/>
                <p:nvPr/>
              </p:nvSpPr>
              <p:spPr>
                <a:xfrm>
                  <a:off x="7457321" y="949149"/>
                  <a:ext cx="32824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*</a:t>
                  </a:r>
                  <a:endParaRPr lang="en-GB" sz="1400" dirty="0"/>
                </a:p>
              </p:txBody>
            </p:sp>
            <p:sp>
              <p:nvSpPr>
                <p:cNvPr id="36" name="Textfeld 35"/>
                <p:cNvSpPr txBox="1"/>
                <p:nvPr/>
              </p:nvSpPr>
              <p:spPr>
                <a:xfrm>
                  <a:off x="7770221" y="1039006"/>
                  <a:ext cx="32824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*</a:t>
                  </a:r>
                  <a:endParaRPr lang="en-GB" sz="1400" dirty="0"/>
                </a:p>
              </p:txBody>
            </p:sp>
            <p:sp>
              <p:nvSpPr>
                <p:cNvPr id="37" name="Textfeld 36"/>
                <p:cNvSpPr txBox="1"/>
                <p:nvPr/>
              </p:nvSpPr>
              <p:spPr>
                <a:xfrm>
                  <a:off x="1606779" y="2552603"/>
                  <a:ext cx="4811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***</a:t>
                  </a:r>
                  <a:endParaRPr lang="en-GB" sz="1400" dirty="0"/>
                </a:p>
              </p:txBody>
            </p:sp>
            <p:sp>
              <p:nvSpPr>
                <p:cNvPr id="38" name="Textfeld 37"/>
                <p:cNvSpPr txBox="1"/>
                <p:nvPr/>
              </p:nvSpPr>
              <p:spPr>
                <a:xfrm>
                  <a:off x="3717426" y="3350491"/>
                  <a:ext cx="55780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*</a:t>
                  </a:r>
                  <a:endParaRPr lang="en-GB" sz="1400" dirty="0"/>
                </a:p>
              </p:txBody>
            </p:sp>
            <p:sp>
              <p:nvSpPr>
                <p:cNvPr id="39" name="Textfeld 38"/>
                <p:cNvSpPr txBox="1"/>
                <p:nvPr/>
              </p:nvSpPr>
              <p:spPr>
                <a:xfrm>
                  <a:off x="4335692" y="2364543"/>
                  <a:ext cx="55780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*</a:t>
                  </a:r>
                  <a:endParaRPr lang="en-GB" sz="1400" dirty="0"/>
                </a:p>
              </p:txBody>
            </p:sp>
            <p:sp>
              <p:nvSpPr>
                <p:cNvPr id="40" name="Textfeld 39"/>
                <p:cNvSpPr txBox="1"/>
                <p:nvPr/>
              </p:nvSpPr>
              <p:spPr>
                <a:xfrm>
                  <a:off x="1602969" y="4800333"/>
                  <a:ext cx="4811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***</a:t>
                  </a:r>
                  <a:endParaRPr lang="en-GB" sz="1400" dirty="0"/>
                </a:p>
              </p:txBody>
            </p:sp>
            <p:sp>
              <p:nvSpPr>
                <p:cNvPr id="41" name="Textfeld 40"/>
                <p:cNvSpPr txBox="1"/>
                <p:nvPr/>
              </p:nvSpPr>
              <p:spPr>
                <a:xfrm>
                  <a:off x="1063027" y="4766693"/>
                  <a:ext cx="4811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*</a:t>
                  </a:r>
                  <a:endParaRPr lang="en-GB" sz="1400" dirty="0"/>
                </a:p>
              </p:txBody>
            </p:sp>
            <p:sp>
              <p:nvSpPr>
                <p:cNvPr id="42" name="Textfeld 41"/>
                <p:cNvSpPr txBox="1"/>
                <p:nvPr/>
              </p:nvSpPr>
              <p:spPr>
                <a:xfrm>
                  <a:off x="1995177" y="5158436"/>
                  <a:ext cx="4811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*</a:t>
                  </a:r>
                  <a:endParaRPr lang="en-GB" sz="1400" dirty="0"/>
                </a:p>
              </p:txBody>
            </p:sp>
            <p:sp>
              <p:nvSpPr>
                <p:cNvPr id="43" name="Textfeld 42"/>
                <p:cNvSpPr txBox="1"/>
                <p:nvPr/>
              </p:nvSpPr>
              <p:spPr>
                <a:xfrm>
                  <a:off x="5375670" y="949148"/>
                  <a:ext cx="4811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**</a:t>
                  </a:r>
                  <a:endParaRPr lang="en-GB" sz="1400" dirty="0"/>
                </a:p>
              </p:txBody>
            </p:sp>
            <p:sp>
              <p:nvSpPr>
                <p:cNvPr id="44" name="Textfeld 43"/>
                <p:cNvSpPr txBox="1"/>
                <p:nvPr/>
              </p:nvSpPr>
              <p:spPr>
                <a:xfrm>
                  <a:off x="5673729" y="647890"/>
                  <a:ext cx="4811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 dirty="0"/>
                    <a:t>***</a:t>
                  </a:r>
                  <a:endParaRPr lang="en-GB" sz="1200" dirty="0"/>
                </a:p>
              </p:txBody>
            </p:sp>
            <p:sp>
              <p:nvSpPr>
                <p:cNvPr id="45" name="Textfeld 44"/>
                <p:cNvSpPr txBox="1"/>
                <p:nvPr/>
              </p:nvSpPr>
              <p:spPr>
                <a:xfrm>
                  <a:off x="3095028" y="695092"/>
                  <a:ext cx="27480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*</a:t>
                  </a:r>
                </a:p>
                <a:p>
                  <a:endParaRPr lang="en-GB" sz="1400" dirty="0"/>
                </a:p>
              </p:txBody>
            </p:sp>
            <p:sp>
              <p:nvSpPr>
                <p:cNvPr id="46" name="Textfeld 45"/>
                <p:cNvSpPr txBox="1"/>
                <p:nvPr/>
              </p:nvSpPr>
              <p:spPr>
                <a:xfrm>
                  <a:off x="1375041" y="974294"/>
                  <a:ext cx="27480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*</a:t>
                  </a:r>
                </a:p>
                <a:p>
                  <a:endParaRPr lang="en-GB" sz="1400" dirty="0"/>
                </a:p>
              </p:txBody>
            </p:sp>
            <p:sp>
              <p:nvSpPr>
                <p:cNvPr id="47" name="Textfeld 46"/>
                <p:cNvSpPr txBox="1"/>
                <p:nvPr/>
              </p:nvSpPr>
              <p:spPr>
                <a:xfrm>
                  <a:off x="1685957" y="1574369"/>
                  <a:ext cx="27480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400" dirty="0"/>
                    <a:t>*</a:t>
                  </a:r>
                </a:p>
                <a:p>
                  <a:endParaRPr lang="en-GB" sz="1400" dirty="0"/>
                </a:p>
              </p:txBody>
            </p:sp>
          </p:grp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91847D02-1C2A-4400-B4B1-3E4680922FE8}"/>
                  </a:ext>
                </a:extLst>
              </p:cNvPr>
              <p:cNvSpPr txBox="1"/>
              <p:nvPr/>
            </p:nvSpPr>
            <p:spPr>
              <a:xfrm>
                <a:off x="6067219" y="925527"/>
                <a:ext cx="3423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*</a:t>
                </a:r>
                <a:endParaRPr lang="en-GB" sz="1400" dirty="0"/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DA1D5329-5ADB-42B7-970B-1EA62B42CCA8}"/>
                  </a:ext>
                </a:extLst>
              </p:cNvPr>
              <p:cNvSpPr txBox="1"/>
              <p:nvPr/>
            </p:nvSpPr>
            <p:spPr>
              <a:xfrm>
                <a:off x="3282503" y="2316227"/>
                <a:ext cx="557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/>
                  <a:t>****</a:t>
                </a:r>
                <a:endParaRPr lang="en-GB" sz="1400" dirty="0"/>
              </a:p>
            </p:txBody>
          </p:sp>
        </p:grpSp>
        <p:pic>
          <p:nvPicPr>
            <p:cNvPr id="19" name="Grafik 1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39" t="93439" r="22647" b="2193"/>
            <a:stretch/>
          </p:blipFill>
          <p:spPr>
            <a:xfrm>
              <a:off x="3283222" y="5631242"/>
              <a:ext cx="3465750" cy="239653"/>
            </a:xfrm>
            <a:prstGeom prst="rect">
              <a:avLst/>
            </a:prstGeom>
          </p:spPr>
        </p:pic>
      </p:grpSp>
      <p:sp>
        <p:nvSpPr>
          <p:cNvPr id="2" name="Textfeld 1"/>
          <p:cNvSpPr txBox="1"/>
          <p:nvPr/>
        </p:nvSpPr>
        <p:spPr>
          <a:xfrm>
            <a:off x="49074" y="5649677"/>
            <a:ext cx="3004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Fdr</a:t>
            </a:r>
            <a:r>
              <a:rPr lang="de-DE" dirty="0" err="1"/>
              <a:t>-</a:t>
            </a:r>
            <a:r>
              <a:rPr lang="de-DE" dirty="0" err="1" smtClean="0"/>
              <a:t>adjustment</a:t>
            </a:r>
            <a:r>
              <a:rPr lang="de-DE" dirty="0" smtClean="0"/>
              <a:t>?</a:t>
            </a:r>
          </a:p>
          <a:p>
            <a:r>
              <a:rPr lang="de-DE" dirty="0" smtClean="0"/>
              <a:t>Oder darauf vertrauen, dass zweimal p &lt; 0.05 -&gt; 0.0025 Signifikanzlevel ausreichend?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008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88" y="885825"/>
            <a:ext cx="3607950" cy="505113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60312" t="21852" r="15417" b="9630"/>
          <a:stretch/>
        </p:blipFill>
        <p:spPr>
          <a:xfrm>
            <a:off x="7893388" y="1095375"/>
            <a:ext cx="2774612" cy="220301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60242" t="35018" r="15242" b="23117"/>
          <a:stretch/>
        </p:blipFill>
        <p:spPr>
          <a:xfrm>
            <a:off x="5266314" y="2156197"/>
            <a:ext cx="2378273" cy="1142197"/>
          </a:xfrm>
          <a:prstGeom prst="rect">
            <a:avLst/>
          </a:prstGeom>
        </p:spPr>
      </p:pic>
      <p:grpSp>
        <p:nvGrpSpPr>
          <p:cNvPr id="8" name="Gruppieren 7"/>
          <p:cNvGrpSpPr>
            <a:grpSpLocks noChangeAspect="1"/>
          </p:cNvGrpSpPr>
          <p:nvPr/>
        </p:nvGrpSpPr>
        <p:grpSpPr>
          <a:xfrm>
            <a:off x="5086437" y="3499552"/>
            <a:ext cx="2700000" cy="2160000"/>
            <a:chOff x="3254183" y="1564337"/>
            <a:chExt cx="4572009" cy="3657607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4183" y="1564337"/>
              <a:ext cx="4572009" cy="3657607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207" y="1721184"/>
              <a:ext cx="1440000" cy="720000"/>
            </a:xfrm>
            <a:prstGeom prst="rect">
              <a:avLst/>
            </a:prstGeom>
          </p:spPr>
        </p:pic>
      </p:grpSp>
      <p:grpSp>
        <p:nvGrpSpPr>
          <p:cNvPr id="12" name="Gruppieren 11"/>
          <p:cNvGrpSpPr>
            <a:grpSpLocks noChangeAspect="1"/>
          </p:cNvGrpSpPr>
          <p:nvPr/>
        </p:nvGrpSpPr>
        <p:grpSpPr>
          <a:xfrm>
            <a:off x="7879765" y="3499552"/>
            <a:ext cx="2700000" cy="2160000"/>
            <a:chOff x="4571991" y="1653984"/>
            <a:chExt cx="4572009" cy="3657607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91" y="1653984"/>
              <a:ext cx="4572009" cy="3657607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5053" y="2514597"/>
              <a:ext cx="1440000" cy="720000"/>
            </a:xfrm>
            <a:prstGeom prst="rect">
              <a:avLst/>
            </a:prstGeom>
          </p:spPr>
        </p:pic>
      </p:grpSp>
      <p:sp>
        <p:nvSpPr>
          <p:cNvPr id="16" name="Textfeld 15"/>
          <p:cNvSpPr txBox="1"/>
          <p:nvPr/>
        </p:nvSpPr>
        <p:spPr>
          <a:xfrm>
            <a:off x="1771650" y="542925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</a:t>
            </a:r>
            <a:endParaRPr lang="en-GB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5236739" y="1095375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</a:t>
            </a:r>
            <a:endParaRPr lang="en-GB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8043689" y="1095375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</a:t>
            </a:r>
            <a:endParaRPr lang="en-GB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5236739" y="321430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</a:t>
            </a:r>
            <a:endParaRPr lang="en-GB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8043689" y="321430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27055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1160</Words>
  <Application>Microsoft Office PowerPoint</Application>
  <PresentationFormat>Breitbild</PresentationFormat>
  <Paragraphs>534</Paragraphs>
  <Slides>25</Slides>
  <Notes>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miR-205 Targets</vt:lpstr>
      <vt:lpstr>Growth curve</vt:lpstr>
      <vt:lpstr>Cell cycle</vt:lpstr>
      <vt:lpstr>Scratch Assay (48h post transfection/ treatment)</vt:lpstr>
      <vt:lpstr>Apoptosis (gates dazu!)</vt:lpstr>
      <vt:lpstr>Konzentrationsbestimmung TGF-b I</vt:lpstr>
      <vt:lpstr>ANHANG (Suppl.)</vt:lpstr>
      <vt:lpstr>Gel Primer</vt:lpstr>
      <vt:lpstr>KEGG</vt:lpstr>
      <vt:lpstr>GO</vt:lpstr>
      <vt:lpstr>Localization</vt:lpstr>
      <vt:lpstr>Targets</vt:lpstr>
      <vt:lpstr>PowerPoint-Präsentation</vt:lpstr>
      <vt:lpstr>PowerPoint-Präsentation</vt:lpstr>
      <vt:lpstr>PowerPoint-Präsentation</vt:lpstr>
    </vt:vector>
  </TitlesOfParts>
  <Company>Elbe Kliniken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Zellbiologie</dc:creator>
  <cp:lastModifiedBy>Zellbiologie</cp:lastModifiedBy>
  <cp:revision>31</cp:revision>
  <dcterms:created xsi:type="dcterms:W3CDTF">2021-10-04T14:07:53Z</dcterms:created>
  <dcterms:modified xsi:type="dcterms:W3CDTF">2021-11-08T13:40:47Z</dcterms:modified>
</cp:coreProperties>
</file>